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sldIdLst>
    <p:sldId id="256" r:id="rId2"/>
    <p:sldId id="257" r:id="rId3"/>
    <p:sldId id="274" r:id="rId4"/>
    <p:sldId id="275" r:id="rId5"/>
    <p:sldId id="276" r:id="rId6"/>
    <p:sldId id="277" r:id="rId7"/>
    <p:sldId id="278" r:id="rId8"/>
    <p:sldId id="279" r:id="rId9"/>
    <p:sldId id="280" r:id="rId10"/>
    <p:sldId id="281" r:id="rId11"/>
    <p:sldId id="282" r:id="rId12"/>
    <p:sldId id="283" r:id="rId13"/>
    <p:sldId id="284" r:id="rId14"/>
    <p:sldId id="285" r:id="rId15"/>
    <p:sldId id="286" r:id="rId16"/>
    <p:sldId id="287" r:id="rId17"/>
    <p:sldId id="288" r:id="rId18"/>
    <p:sldId id="289" r:id="rId19"/>
    <p:sldId id="290" r:id="rId20"/>
    <p:sldId id="291"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 id="309"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343" autoAdjust="0"/>
  </p:normalViewPr>
  <p:slideViewPr>
    <p:cSldViewPr snapToGrid="0">
      <p:cViewPr varScale="1">
        <p:scale>
          <a:sx n="68" d="100"/>
          <a:sy n="68" d="100"/>
        </p:scale>
        <p:origin x="9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3C1D75E-9938-4C39-A460-E7C63B58C223}" type="datetimeFigureOut">
              <a:rPr lang="en-US" smtClean="0"/>
              <a:t>11/18/2022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AA36F39-E231-46A3-8008-BA68CA0E68FE}" type="slidenum">
              <a:rPr lang="en-US" smtClean="0"/>
              <a:t>‹#›</a:t>
            </a:fld>
            <a:endParaRPr lang="en-US" dirty="0"/>
          </a:p>
        </p:txBody>
      </p:sp>
    </p:spTree>
    <p:extLst>
      <p:ext uri="{BB962C8B-B14F-4D97-AF65-F5344CB8AC3E}">
        <p14:creationId xmlns:p14="http://schemas.microsoft.com/office/powerpoint/2010/main" val="224623355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C1D75E-9938-4C39-A460-E7C63B58C223}" type="datetimeFigureOut">
              <a:rPr lang="en-US" smtClean="0"/>
              <a:t>11/18/2022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A36F39-E231-46A3-8008-BA68CA0E68FE}" type="slidenum">
              <a:rPr lang="en-US" smtClean="0"/>
              <a:t>‹#›</a:t>
            </a:fld>
            <a:endParaRPr lang="en-US" dirty="0"/>
          </a:p>
        </p:txBody>
      </p:sp>
    </p:spTree>
    <p:extLst>
      <p:ext uri="{BB962C8B-B14F-4D97-AF65-F5344CB8AC3E}">
        <p14:creationId xmlns:p14="http://schemas.microsoft.com/office/powerpoint/2010/main" val="2016784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C1D75E-9938-4C39-A460-E7C63B58C223}" type="datetimeFigureOut">
              <a:rPr lang="en-US" smtClean="0"/>
              <a:t>11/18/2022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A36F39-E231-46A3-8008-BA68CA0E68FE}" type="slidenum">
              <a:rPr lang="en-US" smtClean="0"/>
              <a:t>‹#›</a:t>
            </a:fld>
            <a:endParaRPr lang="en-US" dirty="0"/>
          </a:p>
        </p:txBody>
      </p:sp>
    </p:spTree>
    <p:extLst>
      <p:ext uri="{BB962C8B-B14F-4D97-AF65-F5344CB8AC3E}">
        <p14:creationId xmlns:p14="http://schemas.microsoft.com/office/powerpoint/2010/main" val="2766766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3C1D75E-9938-4C39-A460-E7C63B58C223}" type="datetimeFigureOut">
              <a:rPr lang="en-US" smtClean="0"/>
              <a:t>11/18/2022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AA36F39-E231-46A3-8008-BA68CA0E68FE}" type="slidenum">
              <a:rPr lang="en-US" smtClean="0"/>
              <a:t>‹#›</a:t>
            </a:fld>
            <a:endParaRPr lang="en-US" dirty="0"/>
          </a:p>
        </p:txBody>
      </p:sp>
    </p:spTree>
    <p:extLst>
      <p:ext uri="{BB962C8B-B14F-4D97-AF65-F5344CB8AC3E}">
        <p14:creationId xmlns:p14="http://schemas.microsoft.com/office/powerpoint/2010/main" val="1845279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7" name="Date Placeholder 6"/>
          <p:cNvSpPr>
            <a:spLocks noGrp="1"/>
          </p:cNvSpPr>
          <p:nvPr>
            <p:ph type="dt" sz="half" idx="10"/>
          </p:nvPr>
        </p:nvSpPr>
        <p:spPr/>
        <p:txBody>
          <a:bodyPr/>
          <a:lstStyle/>
          <a:p>
            <a:fld id="{33C1D75E-9938-4C39-A460-E7C63B58C223}" type="datetimeFigureOut">
              <a:rPr lang="en-US" smtClean="0"/>
              <a:t>11/18/2022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AA36F39-E231-46A3-8008-BA68CA0E68FE}" type="slidenum">
              <a:rPr lang="en-US" smtClean="0"/>
              <a:t>‹#›</a:t>
            </a:fld>
            <a:endParaRPr lang="en-US" dirty="0"/>
          </a:p>
        </p:txBody>
      </p:sp>
    </p:spTree>
    <p:extLst>
      <p:ext uri="{BB962C8B-B14F-4D97-AF65-F5344CB8AC3E}">
        <p14:creationId xmlns:p14="http://schemas.microsoft.com/office/powerpoint/2010/main" val="33094518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33C1D75E-9938-4C39-A460-E7C63B58C223}" type="datetimeFigureOut">
              <a:rPr lang="en-US" smtClean="0"/>
              <a:t>11/18/2022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AAA36F39-E231-46A3-8008-BA68CA0E68FE}" type="slidenum">
              <a:rPr lang="en-US" smtClean="0"/>
              <a:t>‹#›</a:t>
            </a:fld>
            <a:endParaRPr lang="en-US" dirty="0"/>
          </a:p>
        </p:txBody>
      </p:sp>
    </p:spTree>
    <p:extLst>
      <p:ext uri="{BB962C8B-B14F-4D97-AF65-F5344CB8AC3E}">
        <p14:creationId xmlns:p14="http://schemas.microsoft.com/office/powerpoint/2010/main" val="3621814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7" name="Date Placeholder 6"/>
          <p:cNvSpPr>
            <a:spLocks noGrp="1"/>
          </p:cNvSpPr>
          <p:nvPr>
            <p:ph type="dt" sz="half" idx="10"/>
          </p:nvPr>
        </p:nvSpPr>
        <p:spPr/>
        <p:txBody>
          <a:bodyPr/>
          <a:lstStyle/>
          <a:p>
            <a:fld id="{33C1D75E-9938-4C39-A460-E7C63B58C223}" type="datetimeFigureOut">
              <a:rPr lang="en-US" smtClean="0"/>
              <a:t>11/18/2022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AA36F39-E231-46A3-8008-BA68CA0E68FE}" type="slidenum">
              <a:rPr lang="en-US" smtClean="0"/>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725390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3C1D75E-9938-4C39-A460-E7C63B58C223}" type="datetimeFigureOut">
              <a:rPr lang="en-US" smtClean="0"/>
              <a:t>11/18/2022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AA36F39-E231-46A3-8008-BA68CA0E68FE}" type="slidenum">
              <a:rPr lang="en-US" smtClean="0"/>
              <a:t>‹#›</a:t>
            </a:fld>
            <a:endParaRPr lang="en-US" dirty="0"/>
          </a:p>
        </p:txBody>
      </p:sp>
    </p:spTree>
    <p:extLst>
      <p:ext uri="{BB962C8B-B14F-4D97-AF65-F5344CB8AC3E}">
        <p14:creationId xmlns:p14="http://schemas.microsoft.com/office/powerpoint/2010/main" val="3264863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C1D75E-9938-4C39-A460-E7C63B58C223}" type="datetimeFigureOut">
              <a:rPr lang="en-US" smtClean="0"/>
              <a:t>11/18/2022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AA36F39-E231-46A3-8008-BA68CA0E68FE}" type="slidenum">
              <a:rPr lang="en-US" smtClean="0"/>
              <a:t>‹#›</a:t>
            </a:fld>
            <a:endParaRPr lang="en-US" dirty="0"/>
          </a:p>
        </p:txBody>
      </p:sp>
    </p:spTree>
    <p:extLst>
      <p:ext uri="{BB962C8B-B14F-4D97-AF65-F5344CB8AC3E}">
        <p14:creationId xmlns:p14="http://schemas.microsoft.com/office/powerpoint/2010/main" val="4087160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9" name="Date Placeholder 8"/>
          <p:cNvSpPr>
            <a:spLocks noGrp="1"/>
          </p:cNvSpPr>
          <p:nvPr>
            <p:ph type="dt" sz="half" idx="10"/>
          </p:nvPr>
        </p:nvSpPr>
        <p:spPr/>
        <p:txBody>
          <a:bodyPr/>
          <a:lstStyle/>
          <a:p>
            <a:fld id="{33C1D75E-9938-4C39-A460-E7C63B58C223}" type="datetimeFigureOut">
              <a:rPr lang="en-US" smtClean="0"/>
              <a:t>11/18/2022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AAA36F39-E231-46A3-8008-BA68CA0E68FE}" type="slidenum">
              <a:rPr lang="en-US" smtClean="0"/>
              <a:t>‹#›</a:t>
            </a:fld>
            <a:endParaRPr lang="en-US" dirty="0"/>
          </a:p>
        </p:txBody>
      </p:sp>
    </p:spTree>
    <p:extLst>
      <p:ext uri="{BB962C8B-B14F-4D97-AF65-F5344CB8AC3E}">
        <p14:creationId xmlns:p14="http://schemas.microsoft.com/office/powerpoint/2010/main" val="2862466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3C1D75E-9938-4C39-A460-E7C63B58C223}" type="datetimeFigureOut">
              <a:rPr lang="en-US" smtClean="0"/>
              <a:t>11/18/2022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AAA36F39-E231-46A3-8008-BA68CA0E68FE}" type="slidenum">
              <a:rPr lang="en-US" smtClean="0"/>
              <a:t>‹#›</a:t>
            </a:fld>
            <a:endParaRPr lang="en-US" dirty="0"/>
          </a:p>
        </p:txBody>
      </p:sp>
    </p:spTree>
    <p:extLst>
      <p:ext uri="{BB962C8B-B14F-4D97-AF65-F5344CB8AC3E}">
        <p14:creationId xmlns:p14="http://schemas.microsoft.com/office/powerpoint/2010/main" val="3867651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3C1D75E-9938-4C39-A460-E7C63B58C223}" type="datetimeFigureOut">
              <a:rPr lang="en-US" smtClean="0"/>
              <a:t>11/18/2022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AA36F39-E231-46A3-8008-BA68CA0E68FE}" type="slidenum">
              <a:rPr lang="en-US" smtClean="0"/>
              <a:t>‹#›</a:t>
            </a:fld>
            <a:endParaRPr lang="en-US" dirty="0"/>
          </a:p>
        </p:txBody>
      </p:sp>
    </p:spTree>
    <p:extLst>
      <p:ext uri="{BB962C8B-B14F-4D97-AF65-F5344CB8AC3E}">
        <p14:creationId xmlns:p14="http://schemas.microsoft.com/office/powerpoint/2010/main" val="724079873"/>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2410692"/>
          </a:xfrm>
        </p:spPr>
        <p:txBody>
          <a:bodyPr>
            <a:normAutofit/>
          </a:bodyPr>
          <a:lstStyle/>
          <a:p>
            <a:r>
              <a:rPr lang="en-US" sz="3600" b="1" dirty="0">
                <a:latin typeface="Times New Roman" panose="02020603050405020304" pitchFamily="18" charset="0"/>
                <a:cs typeface="Times New Roman" panose="02020603050405020304" pitchFamily="18" charset="0"/>
              </a:rPr>
              <a:t>SHANMUGANATHAN ENGINEERING COLLEGE</a:t>
            </a: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
            </a:r>
            <a:b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br>
            <a:r>
              <a:rPr lang="en-US" b="1" dirty="0">
                <a:solidFill>
                  <a:schemeClr val="accent6">
                    <a:lumMod val="40000"/>
                    <a:lumOff val="60000"/>
                  </a:schemeClr>
                </a:solidFill>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Department </a:t>
            </a:r>
            <a:r>
              <a:rPr lang="en-US" sz="2000" b="1" dirty="0">
                <a:latin typeface="Times New Roman" panose="02020603050405020304" pitchFamily="18" charset="0"/>
                <a:cs typeface="Times New Roman" panose="02020603050405020304" pitchFamily="18" charset="0"/>
              </a:rPr>
              <a:t>of Computer Science and Engineering</a:t>
            </a:r>
            <a:r>
              <a:rPr lang="en-IN" sz="2000" b="1" dirty="0">
                <a:solidFill>
                  <a:schemeClr val="accent6">
                    <a:lumMod val="40000"/>
                    <a:lumOff val="60000"/>
                  </a:schemeClr>
                </a:solidFill>
                <a:latin typeface="Times New Roman" panose="02020603050405020304" pitchFamily="18" charset="0"/>
                <a:cs typeface="Times New Roman" panose="02020603050405020304" pitchFamily="18" charset="0"/>
              </a:rPr>
              <a:t/>
            </a:r>
            <a:br>
              <a:rPr lang="en-IN" sz="2000" b="1" dirty="0">
                <a:solidFill>
                  <a:schemeClr val="accent6">
                    <a:lumMod val="40000"/>
                    <a:lumOff val="60000"/>
                  </a:schemeClr>
                </a:solidFill>
                <a:latin typeface="Times New Roman" panose="02020603050405020304" pitchFamily="18" charset="0"/>
                <a:cs typeface="Times New Roman" panose="02020603050405020304" pitchFamily="18" charset="0"/>
              </a:rPr>
            </a:br>
            <a:endParaRPr lang="en-US" sz="2000" dirty="0"/>
          </a:p>
        </p:txBody>
      </p:sp>
      <p:sp>
        <p:nvSpPr>
          <p:cNvPr id="3" name="Subtitle 2"/>
          <p:cNvSpPr>
            <a:spLocks noGrp="1"/>
          </p:cNvSpPr>
          <p:nvPr>
            <p:ph type="subTitle" idx="1"/>
          </p:nvPr>
        </p:nvSpPr>
        <p:spPr>
          <a:xfrm>
            <a:off x="822166" y="3103631"/>
            <a:ext cx="11369833" cy="3588327"/>
          </a:xfrm>
        </p:spPr>
        <p:txBody>
          <a:bodyPr>
            <a:normAutofit/>
          </a:bodyPr>
          <a:lstStyle/>
          <a:p>
            <a:r>
              <a:rPr lang="en-US" sz="3600" b="1" dirty="0" smtClean="0">
                <a:solidFill>
                  <a:schemeClr val="tx1"/>
                </a:solidFill>
              </a:rPr>
              <a:t>AI BASED DISCOURSE FOR BANKING INDUSTRY</a:t>
            </a:r>
          </a:p>
          <a:p>
            <a:endParaRPr lang="en-US" dirty="0" smtClean="0"/>
          </a:p>
          <a:p>
            <a:r>
              <a:rPr lang="en-US" dirty="0" smtClean="0"/>
              <a:t>												</a:t>
            </a:r>
            <a:endParaRPr lang="en-US" dirty="0"/>
          </a:p>
        </p:txBody>
      </p:sp>
    </p:spTree>
    <p:extLst>
      <p:ext uri="{BB962C8B-B14F-4D97-AF65-F5344CB8AC3E}">
        <p14:creationId xmlns:p14="http://schemas.microsoft.com/office/powerpoint/2010/main" val="22169271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927" y="-58052"/>
            <a:ext cx="10515600" cy="1325563"/>
          </a:xfrm>
        </p:spPr>
        <p:txBody>
          <a:bodyPr>
            <a:normAutofit/>
          </a:bodyPr>
          <a:lstStyle/>
          <a:p>
            <a:r>
              <a:rPr lang="en-US" sz="3200" b="1" dirty="0">
                <a:latin typeface="Times New Roman" panose="02020603050405020304" pitchFamily="18" charset="0"/>
                <a:cs typeface="Times New Roman" panose="02020603050405020304" pitchFamily="18" charset="0"/>
              </a:rPr>
              <a:t>EMPATHY MAP</a:t>
            </a:r>
            <a:endParaRPr lang="en-US" sz="3200" dirty="0"/>
          </a:p>
        </p:txBody>
      </p:sp>
      <p:pic>
        <p:nvPicPr>
          <p:cNvPr id="4" name="Content Placeholder 4">
            <a:extLst>
              <a:ext uri="{FF2B5EF4-FFF2-40B4-BE49-F238E27FC236}">
                <a16:creationId xmlns:a16="http://schemas.microsoft.com/office/drawing/2014/main" id="{9BF7F4FF-6DF0-4763-B690-34B551BB1F1C}"/>
              </a:ext>
            </a:extLst>
          </p:cNvPr>
          <p:cNvPicPr>
            <a:picLocks noGrp="1" noChangeAspect="1"/>
          </p:cNvPicPr>
          <p:nvPr>
            <p:ph idx="1"/>
          </p:nvPr>
        </p:nvPicPr>
        <p:blipFill>
          <a:blip r:embed="rId2"/>
          <a:stretch>
            <a:fillRect/>
          </a:stretch>
        </p:blipFill>
        <p:spPr>
          <a:xfrm>
            <a:off x="1889885" y="1634253"/>
            <a:ext cx="8501024" cy="5223747"/>
          </a:xfrm>
        </p:spPr>
      </p:pic>
    </p:spTree>
    <p:extLst>
      <p:ext uri="{BB962C8B-B14F-4D97-AF65-F5344CB8AC3E}">
        <p14:creationId xmlns:p14="http://schemas.microsoft.com/office/powerpoint/2010/main" val="29941169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1889"/>
            <a:ext cx="10515600" cy="1325563"/>
          </a:xfrm>
        </p:spPr>
        <p:txBody>
          <a:bodyPr>
            <a:normAutofit/>
          </a:bodyPr>
          <a:lstStyle/>
          <a:p>
            <a:r>
              <a:rPr lang="en-US" sz="2800" b="1" dirty="0">
                <a:latin typeface="Times New Roman" panose="02020603050405020304" pitchFamily="18" charset="0"/>
                <a:cs typeface="Times New Roman" panose="02020603050405020304" pitchFamily="18" charset="0"/>
              </a:rPr>
              <a:t>BRAINSTROMING &amp; IDEATION</a:t>
            </a:r>
            <a:endParaRPr lang="en-US" sz="2800"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762615" y="2001117"/>
            <a:ext cx="4359331" cy="4191866"/>
          </a:xfrm>
        </p:spPr>
      </p:pic>
    </p:spTree>
    <p:extLst>
      <p:ext uri="{BB962C8B-B14F-4D97-AF65-F5344CB8AC3E}">
        <p14:creationId xmlns:p14="http://schemas.microsoft.com/office/powerpoint/2010/main" val="15955008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8009" y="221387"/>
            <a:ext cx="7729728" cy="1188720"/>
          </a:xfrm>
        </p:spPr>
        <p:txBody>
          <a:bodyPr/>
          <a:lstStyle/>
          <a:p>
            <a:r>
              <a:rPr lang="en-US" b="1" dirty="0">
                <a:latin typeface="Times New Roman" panose="02020603050405020304" pitchFamily="18" charset="0"/>
                <a:cs typeface="Times New Roman" panose="02020603050405020304" pitchFamily="18" charset="0"/>
              </a:rPr>
              <a:t>BRAINSTROMING &amp; IDEATION</a:t>
            </a:r>
            <a:endParaRPr lang="en-US" dirty="0"/>
          </a:p>
        </p:txBody>
      </p:sp>
      <p:sp>
        <p:nvSpPr>
          <p:cNvPr id="3" name="Content Placeholder 2"/>
          <p:cNvSpPr>
            <a:spLocks noGrp="1"/>
          </p:cNvSpPr>
          <p:nvPr>
            <p:ph idx="1"/>
          </p:nvPr>
        </p:nvSpPr>
        <p:spPr>
          <a:xfrm>
            <a:off x="1038486" y="2314340"/>
            <a:ext cx="10353762" cy="4058751"/>
          </a:xfrm>
        </p:spPr>
        <p:txBody>
          <a:bodyPr/>
          <a:lstStyle/>
          <a:p>
            <a:r>
              <a:rPr lang="en-US" sz="2400" b="1" dirty="0"/>
              <a:t>Choose the best four ideas.</a:t>
            </a:r>
            <a:endParaRPr lang="en-IN" sz="2400" b="1" dirty="0"/>
          </a:p>
          <a:p>
            <a:endParaRPr lang="en-US" dirty="0"/>
          </a:p>
        </p:txBody>
      </p:sp>
      <p:pic>
        <p:nvPicPr>
          <p:cNvPr id="4" name="Picture 3">
            <a:extLst>
              <a:ext uri="{FF2B5EF4-FFF2-40B4-BE49-F238E27FC236}">
                <a16:creationId xmlns:a16="http://schemas.microsoft.com/office/drawing/2014/main" id="{8F83244B-7289-42D8-BD0C-1A055EEE55C7}"/>
              </a:ext>
            </a:extLst>
          </p:cNvPr>
          <p:cNvPicPr>
            <a:picLocks noChangeAspect="1"/>
          </p:cNvPicPr>
          <p:nvPr/>
        </p:nvPicPr>
        <p:blipFill rotWithShape="1">
          <a:blip r:embed="rId2"/>
          <a:srcRect l="20094" t="5860" r="4834" b="17575"/>
          <a:stretch/>
        </p:blipFill>
        <p:spPr>
          <a:xfrm>
            <a:off x="3150049" y="3155759"/>
            <a:ext cx="6130636" cy="3702241"/>
          </a:xfrm>
          <a:prstGeom prst="rect">
            <a:avLst/>
          </a:prstGeom>
        </p:spPr>
      </p:pic>
    </p:spTree>
    <p:extLst>
      <p:ext uri="{BB962C8B-B14F-4D97-AF65-F5344CB8AC3E}">
        <p14:creationId xmlns:p14="http://schemas.microsoft.com/office/powerpoint/2010/main" val="38519083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7900" y="119564"/>
            <a:ext cx="7729728" cy="1188720"/>
          </a:xfrm>
        </p:spPr>
        <p:txBody>
          <a:bodyPr/>
          <a:lstStyle/>
          <a:p>
            <a:r>
              <a:rPr lang="en-US" b="1" dirty="0">
                <a:latin typeface="Times New Roman" panose="02020603050405020304" pitchFamily="18" charset="0"/>
                <a:cs typeface="Times New Roman" panose="02020603050405020304" pitchFamily="18" charset="0"/>
              </a:rPr>
              <a:t>BRAINSTROMING &amp; IDEATION</a:t>
            </a:r>
            <a:endParaRPr lang="en-US" dirty="0"/>
          </a:p>
        </p:txBody>
      </p:sp>
      <p:pic>
        <p:nvPicPr>
          <p:cNvPr id="4" name="Content Placeholder 7">
            <a:extLst>
              <a:ext uri="{FF2B5EF4-FFF2-40B4-BE49-F238E27FC236}">
                <a16:creationId xmlns:a16="http://schemas.microsoft.com/office/drawing/2014/main" id="{D36FC496-86E6-4556-9D43-6117B65DC2F6}"/>
              </a:ext>
            </a:extLst>
          </p:cNvPr>
          <p:cNvPicPr>
            <a:picLocks noGrp="1" noChangeAspect="1"/>
          </p:cNvPicPr>
          <p:nvPr>
            <p:ph idx="1"/>
          </p:nvPr>
        </p:nvPicPr>
        <p:blipFill>
          <a:blip r:embed="rId2"/>
          <a:stretch>
            <a:fillRect/>
          </a:stretch>
        </p:blipFill>
        <p:spPr>
          <a:xfrm>
            <a:off x="3271053" y="1636294"/>
            <a:ext cx="5123422" cy="5221706"/>
          </a:xfrm>
        </p:spPr>
      </p:pic>
    </p:spTree>
    <p:extLst>
      <p:ext uri="{BB962C8B-B14F-4D97-AF65-F5344CB8AC3E}">
        <p14:creationId xmlns:p14="http://schemas.microsoft.com/office/powerpoint/2010/main" val="8142080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44256"/>
            <a:ext cx="7729728" cy="1188720"/>
          </a:xfrm>
        </p:spPr>
        <p:txBody>
          <a:bodyPr/>
          <a:lstStyle/>
          <a:p>
            <a:r>
              <a:rPr lang="en-US" b="1" dirty="0">
                <a:latin typeface="Times New Roman" panose="02020603050405020304" pitchFamily="18" charset="0"/>
                <a:cs typeface="Times New Roman" panose="02020603050405020304" pitchFamily="18" charset="0"/>
              </a:rPr>
              <a:t>PROBLEM SOLUTION FIT</a:t>
            </a:r>
            <a:endParaRPr lang="en-US" dirty="0"/>
          </a:p>
        </p:txBody>
      </p:sp>
      <p:pic>
        <p:nvPicPr>
          <p:cNvPr id="4" name="Content Placeholder 4">
            <a:extLst>
              <a:ext uri="{FF2B5EF4-FFF2-40B4-BE49-F238E27FC236}">
                <a16:creationId xmlns:a16="http://schemas.microsoft.com/office/drawing/2014/main" id="{F049330E-75A1-4BBA-A952-F8DC4C97F996}"/>
              </a:ext>
            </a:extLst>
          </p:cNvPr>
          <p:cNvPicPr>
            <a:picLocks noGrp="1" noChangeAspect="1"/>
          </p:cNvPicPr>
          <p:nvPr>
            <p:ph idx="1"/>
          </p:nvPr>
        </p:nvPicPr>
        <p:blipFill>
          <a:blip r:embed="rId2"/>
          <a:stretch>
            <a:fillRect/>
          </a:stretch>
        </p:blipFill>
        <p:spPr>
          <a:xfrm>
            <a:off x="2760917" y="1821007"/>
            <a:ext cx="6670165" cy="4712823"/>
          </a:xfrm>
        </p:spPr>
      </p:pic>
    </p:spTree>
    <p:extLst>
      <p:ext uri="{BB962C8B-B14F-4D97-AF65-F5344CB8AC3E}">
        <p14:creationId xmlns:p14="http://schemas.microsoft.com/office/powerpoint/2010/main" val="25579502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02692"/>
            <a:ext cx="7729728" cy="1188720"/>
          </a:xfrm>
        </p:spPr>
        <p:txBody>
          <a:bodyPr/>
          <a:lstStyle/>
          <a:p>
            <a:r>
              <a:rPr lang="en-US" b="1" dirty="0">
                <a:latin typeface="Times New Roman" panose="02020603050405020304" pitchFamily="18" charset="0"/>
                <a:cs typeface="Times New Roman" panose="02020603050405020304" pitchFamily="18" charset="0"/>
              </a:rPr>
              <a:t>SOLUTION ARCHITECTURE</a:t>
            </a:r>
            <a:endParaRPr lang="en-US" dirty="0"/>
          </a:p>
        </p:txBody>
      </p:sp>
      <p:pic>
        <p:nvPicPr>
          <p:cNvPr id="4" name="Picture 2">
            <a:extLst>
              <a:ext uri="{FF2B5EF4-FFF2-40B4-BE49-F238E27FC236}">
                <a16:creationId xmlns:a16="http://schemas.microsoft.com/office/drawing/2014/main" id="{26648748-77C9-498C-98D0-22F218E000E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133850" y="2970212"/>
            <a:ext cx="39243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007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02692"/>
            <a:ext cx="7729728" cy="1188720"/>
          </a:xfrm>
        </p:spPr>
        <p:txBody>
          <a:bodyPr/>
          <a:lstStyle/>
          <a:p>
            <a:r>
              <a:rPr lang="en-IN" b="1" dirty="0">
                <a:latin typeface="Times New Roman" panose="02020603050405020304" pitchFamily="18" charset="0"/>
                <a:cs typeface="Times New Roman" panose="02020603050405020304" pitchFamily="18" charset="0"/>
              </a:rPr>
              <a:t>FUNCTIONAL REQUIREMENT</a:t>
            </a:r>
            <a:endParaRPr lang="en-US" dirty="0"/>
          </a:p>
        </p:txBody>
      </p:sp>
      <p:sp>
        <p:nvSpPr>
          <p:cNvPr id="3" name="Content Placeholder 2"/>
          <p:cNvSpPr>
            <a:spLocks noGrp="1"/>
          </p:cNvSpPr>
          <p:nvPr>
            <p:ph idx="1"/>
          </p:nvPr>
        </p:nvSpPr>
        <p:spPr/>
        <p:txBody>
          <a:bodyPr>
            <a:normAutofit fontScale="92500" lnSpcReduction="20000"/>
          </a:bodyPr>
          <a:lstStyle/>
          <a:p>
            <a:r>
              <a:rPr lang="en-US" dirty="0"/>
              <a:t>Creating the Savings account actions</a:t>
            </a:r>
          </a:p>
          <a:p>
            <a:endParaRPr lang="en-US" dirty="0"/>
          </a:p>
          <a:p>
            <a:r>
              <a:rPr lang="en-US" dirty="0"/>
              <a:t>Creating the Current account actions</a:t>
            </a:r>
          </a:p>
          <a:p>
            <a:endParaRPr lang="en-US" dirty="0"/>
          </a:p>
          <a:p>
            <a:r>
              <a:rPr lang="en-US" dirty="0"/>
              <a:t>Creating the loan account actions</a:t>
            </a:r>
          </a:p>
          <a:p>
            <a:endParaRPr lang="en-US" dirty="0"/>
          </a:p>
          <a:p>
            <a:r>
              <a:rPr lang="en-US" dirty="0"/>
              <a:t>Creating the general query account actions</a:t>
            </a:r>
          </a:p>
          <a:p>
            <a:endParaRPr lang="en-US" dirty="0"/>
          </a:p>
          <a:p>
            <a:r>
              <a:rPr lang="en-US" dirty="0"/>
              <a:t>Creating the net banking account actions</a:t>
            </a:r>
          </a:p>
          <a:p>
            <a:endParaRPr lang="en-IN" dirty="0"/>
          </a:p>
          <a:p>
            <a:endParaRPr lang="en-US" dirty="0"/>
          </a:p>
        </p:txBody>
      </p:sp>
    </p:spTree>
    <p:extLst>
      <p:ext uri="{BB962C8B-B14F-4D97-AF65-F5344CB8AC3E}">
        <p14:creationId xmlns:p14="http://schemas.microsoft.com/office/powerpoint/2010/main" val="19643969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30401"/>
            <a:ext cx="7729728" cy="1188720"/>
          </a:xfrm>
        </p:spPr>
        <p:txBody>
          <a:bodyPr>
            <a:normAutofit fontScale="90000"/>
          </a:bodyPr>
          <a:lstStyle/>
          <a:p>
            <a:r>
              <a:rPr lang="en-US" dirty="0"/>
              <a:t/>
            </a:r>
            <a:br>
              <a:rPr lang="en-US" dirty="0"/>
            </a:br>
            <a:r>
              <a:rPr lang="en-US" dirty="0"/>
              <a:t/>
            </a:r>
            <a:br>
              <a:rPr lang="en-US" dirty="0"/>
            </a:br>
            <a:r>
              <a:rPr lang="en-US" b="1" dirty="0">
                <a:latin typeface="Times New Roman" panose="02020603050405020304" pitchFamily="18" charset="0"/>
                <a:cs typeface="Times New Roman" panose="02020603050405020304" pitchFamily="18" charset="0"/>
              </a:rPr>
              <a:t>NON</a:t>
            </a:r>
            <a:r>
              <a:rPr lang="en-IN" b="1" dirty="0">
                <a:latin typeface="Times New Roman" panose="02020603050405020304" pitchFamily="18" charset="0"/>
                <a:cs typeface="Times New Roman" panose="02020603050405020304" pitchFamily="18" charset="0"/>
              </a:rPr>
              <a:t>FUNCTIONAL REQUIREMENT</a:t>
            </a:r>
            <a:r>
              <a:rPr lang="en-IN" b="1" dirty="0"/>
              <a:t/>
            </a:r>
            <a:br>
              <a:rPr lang="en-IN" b="1" dirty="0"/>
            </a:br>
            <a:r>
              <a:rPr lang="en-IN" dirty="0"/>
              <a:t/>
            </a:r>
            <a:br>
              <a:rPr lang="en-IN" dirty="0"/>
            </a:br>
            <a:endParaRPr lang="en-US" dirty="0"/>
          </a:p>
        </p:txBody>
      </p:sp>
      <p:sp>
        <p:nvSpPr>
          <p:cNvPr id="3" name="Content Placeholder 2"/>
          <p:cNvSpPr>
            <a:spLocks noGrp="1"/>
          </p:cNvSpPr>
          <p:nvPr>
            <p:ph idx="1"/>
          </p:nvPr>
        </p:nvSpPr>
        <p:spPr/>
        <p:txBody>
          <a:bodyPr/>
          <a:lstStyle/>
          <a:p>
            <a:pPr algn="just">
              <a:lnSpc>
                <a:spcPct val="150000"/>
              </a:lnSpc>
            </a:pPr>
            <a:r>
              <a:rPr lang="en-US" dirty="0">
                <a:latin typeface="Times New Roman" panose="02020603050405020304" pitchFamily="18" charset="0"/>
                <a:cs typeface="Times New Roman" panose="02020603050405020304" pitchFamily="18" charset="0"/>
              </a:rPr>
              <a:t>The system shall handle multiple users inputs, If two or more students are chatting with the bot, none of the students has to wait too long to be answered by the system. </a:t>
            </a:r>
          </a:p>
          <a:p>
            <a:endParaRPr lang="en-US" dirty="0"/>
          </a:p>
          <a:p>
            <a:r>
              <a:rPr lang="en-US" dirty="0">
                <a:latin typeface="Times New Roman" panose="02020603050405020304" pitchFamily="18" charset="0"/>
                <a:cs typeface="Times New Roman" panose="02020603050405020304" pitchFamily="18" charset="0"/>
              </a:rPr>
              <a:t>The system should prevent abusive language</a:t>
            </a:r>
            <a:endParaRPr lang="en-US" dirty="0"/>
          </a:p>
          <a:p>
            <a:endParaRPr lang="en-US" dirty="0"/>
          </a:p>
        </p:txBody>
      </p:sp>
    </p:spTree>
    <p:extLst>
      <p:ext uri="{BB962C8B-B14F-4D97-AF65-F5344CB8AC3E}">
        <p14:creationId xmlns:p14="http://schemas.microsoft.com/office/powerpoint/2010/main" val="31303177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7281" y="230401"/>
            <a:ext cx="7729728" cy="1188720"/>
          </a:xfrm>
        </p:spPr>
        <p:txBody>
          <a:bodyPr/>
          <a:lstStyle/>
          <a:p>
            <a:r>
              <a:rPr lang="en-IN" b="1" dirty="0">
                <a:latin typeface="Times New Roman" panose="02020603050405020304" pitchFamily="18" charset="0"/>
                <a:cs typeface="Times New Roman" panose="02020603050405020304" pitchFamily="18" charset="0"/>
              </a:rPr>
              <a:t>DATA FLOW DIAGRAMS</a:t>
            </a:r>
            <a:endParaRPr lang="en-US" dirty="0"/>
          </a:p>
        </p:txBody>
      </p:sp>
      <p:pic>
        <p:nvPicPr>
          <p:cNvPr id="4" name="Content Placeholder 3">
            <a:extLst>
              <a:ext uri="{FF2B5EF4-FFF2-40B4-BE49-F238E27FC236}">
                <a16:creationId xmlns:a16="http://schemas.microsoft.com/office/drawing/2014/main" id="{099060AA-C68C-4B96-8A8B-B333E85F509B}"/>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r="18436"/>
          <a:stretch/>
        </p:blipFill>
        <p:spPr bwMode="auto">
          <a:xfrm>
            <a:off x="2651496" y="2355707"/>
            <a:ext cx="6547922" cy="40237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784825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DATA FLOW DIAGRAMS</a:t>
            </a:r>
            <a:endParaRPr lang="en-US" dirty="0"/>
          </a:p>
        </p:txBody>
      </p:sp>
      <p:pic>
        <p:nvPicPr>
          <p:cNvPr id="4" name="Content Placeholder 3">
            <a:extLst>
              <a:ext uri="{FF2B5EF4-FFF2-40B4-BE49-F238E27FC236}">
                <a16:creationId xmlns:a16="http://schemas.microsoft.com/office/drawing/2014/main" id="{5723822B-E342-4919-B117-0795CCC5DF02}"/>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l="6717" t="3437" r="23066" b="6826"/>
          <a:stretch/>
        </p:blipFill>
        <p:spPr bwMode="auto">
          <a:xfrm>
            <a:off x="2065161" y="2022764"/>
            <a:ext cx="7134257" cy="37352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393575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075" y="1"/>
            <a:ext cx="13078097" cy="2133600"/>
          </a:xfrm>
        </p:spPr>
        <p:txBody>
          <a:bodyPr>
            <a:normAutofit/>
          </a:bodyPr>
          <a:lstStyle/>
          <a:p>
            <a:pPr algn="ctr"/>
            <a:r>
              <a:rPr lang="en-US" sz="3200" dirty="0">
                <a:latin typeface="Times New Roman" panose="02020603050405020304" pitchFamily="18" charset="0"/>
                <a:cs typeface="Times New Roman" panose="02020603050405020304" pitchFamily="18" charset="0"/>
              </a:rPr>
              <a:t>TECHNOLOGY &amp; DOMAIN</a:t>
            </a:r>
            <a:endParaRPr lang="en-US" sz="3200" dirty="0">
              <a:latin typeface="Times New Roman" panose="02020603050405020304" pitchFamily="18" charset="0"/>
              <a:cs typeface="Times New Roman" panose="02020603050405020304" pitchFamily="18" charset="0"/>
            </a:endParaRPr>
          </a:p>
        </p:txBody>
      </p:sp>
      <p:sp>
        <p:nvSpPr>
          <p:cNvPr id="4" name="Rectangle 3"/>
          <p:cNvSpPr/>
          <p:nvPr/>
        </p:nvSpPr>
        <p:spPr>
          <a:xfrm>
            <a:off x="1233055" y="2133601"/>
            <a:ext cx="6096000" cy="646331"/>
          </a:xfrm>
          <a:prstGeom prst="rect">
            <a:avLst/>
          </a:prstGeom>
        </p:spPr>
        <p:txBody>
          <a:bodyPr>
            <a:spAutoFit/>
          </a:bodyPr>
          <a:lstStyle/>
          <a:p>
            <a:r>
              <a:rPr lang="en-US" dirty="0">
                <a:latin typeface="Times New Roman" panose="02020603050405020304" pitchFamily="18" charset="0"/>
                <a:cs typeface="Times New Roman" panose="02020603050405020304" pitchFamily="18" charset="0"/>
              </a:rPr>
              <a:t>Artificial Intelligence</a:t>
            </a:r>
          </a:p>
          <a:p>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Domain : </a:t>
            </a:r>
            <a:r>
              <a:rPr lang="en-US" dirty="0">
                <a:latin typeface="Times New Roman" panose="02020603050405020304" pitchFamily="18" charset="0"/>
                <a:cs typeface="Times New Roman" panose="02020603050405020304" pitchFamily="18" charset="0"/>
              </a:rPr>
              <a:t>Banking &amp; Finance</a:t>
            </a:r>
            <a:endParaRPr lang="en-IN"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2251919" y="3186545"/>
            <a:ext cx="7712108" cy="3194717"/>
          </a:xfrm>
          <a:prstGeom prst="rect">
            <a:avLst/>
          </a:prstGeom>
        </p:spPr>
      </p:pic>
    </p:spTree>
    <p:extLst>
      <p:ext uri="{BB962C8B-B14F-4D97-AF65-F5344CB8AC3E}">
        <p14:creationId xmlns:p14="http://schemas.microsoft.com/office/powerpoint/2010/main" val="42461626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161128"/>
            <a:ext cx="7729728" cy="1188720"/>
          </a:xfrm>
        </p:spPr>
        <p:txBody>
          <a:bodyPr/>
          <a:lstStyle/>
          <a:p>
            <a:r>
              <a:rPr lang="en-IN" b="1" dirty="0">
                <a:latin typeface="Times New Roman" panose="02020603050405020304" pitchFamily="18" charset="0"/>
                <a:cs typeface="Times New Roman" panose="02020603050405020304" pitchFamily="18" charset="0"/>
              </a:rPr>
              <a:t>TECHNOLOGY ARCHITECTURE</a:t>
            </a:r>
            <a:endParaRPr lang="en-US" dirty="0"/>
          </a:p>
        </p:txBody>
      </p:sp>
      <p:pic>
        <p:nvPicPr>
          <p:cNvPr id="4" name="Content Placeholder 3">
            <a:extLst>
              <a:ext uri="{FF2B5EF4-FFF2-40B4-BE49-F238E27FC236}">
                <a16:creationId xmlns:a16="http://schemas.microsoft.com/office/drawing/2014/main" id="{7B2FAA85-450F-4D02-A39D-0A13DF26B5D7}"/>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79987" y="2735407"/>
            <a:ext cx="5960993" cy="3111211"/>
          </a:xfrm>
          <a:prstGeom prst="rect">
            <a:avLst/>
          </a:prstGeom>
        </p:spPr>
      </p:pic>
    </p:spTree>
    <p:extLst>
      <p:ext uri="{BB962C8B-B14F-4D97-AF65-F5344CB8AC3E}">
        <p14:creationId xmlns:p14="http://schemas.microsoft.com/office/powerpoint/2010/main" val="1815011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76364"/>
            <a:ext cx="7729728" cy="1188720"/>
          </a:xfrm>
        </p:spPr>
        <p:txBody>
          <a:bodyPr/>
          <a:lstStyle/>
          <a:p>
            <a:r>
              <a:rPr lang="en-US" b="1" dirty="0">
                <a:latin typeface="Times New Roman" panose="02020603050405020304" pitchFamily="18" charset="0"/>
                <a:cs typeface="Times New Roman" panose="02020603050405020304" pitchFamily="18" charset="0"/>
              </a:rPr>
              <a:t>SOFTWARE REQUIREMENTS</a:t>
            </a:r>
            <a:endParaRPr lang="en-US" dirty="0"/>
          </a:p>
        </p:txBody>
      </p:sp>
      <p:sp>
        <p:nvSpPr>
          <p:cNvPr id="3" name="Content Placeholder 2"/>
          <p:cNvSpPr>
            <a:spLocks noGrp="1"/>
          </p:cNvSpPr>
          <p:nvPr>
            <p:ph idx="1"/>
          </p:nvPr>
        </p:nvSpPr>
        <p:spPr>
          <a:xfrm>
            <a:off x="2231136" y="1735862"/>
            <a:ext cx="7729728" cy="3101983"/>
          </a:xfrm>
        </p:spPr>
        <p:txBody>
          <a:bodyPr/>
          <a:lstStyle/>
          <a:p>
            <a:r>
              <a:rPr lang="en-US" dirty="0"/>
              <a:t>Watson Assistant</a:t>
            </a:r>
          </a:p>
          <a:p>
            <a:endParaRPr lang="en-US" dirty="0"/>
          </a:p>
          <a:p>
            <a:pPr lvl="1"/>
            <a:endParaRPr lang="en-US" dirty="0"/>
          </a:p>
          <a:p>
            <a:endParaRPr lang="en-US" dirty="0"/>
          </a:p>
          <a:p>
            <a:endParaRPr lang="en-US" dirty="0" smtClean="0"/>
          </a:p>
          <a:p>
            <a:endParaRPr lang="en-US" dirty="0" smtClean="0"/>
          </a:p>
          <a:p>
            <a:r>
              <a:rPr lang="en-US" dirty="0" smtClean="0"/>
              <a:t>Visual </a:t>
            </a:r>
            <a:r>
              <a:rPr lang="en-US" dirty="0"/>
              <a:t>studio </a:t>
            </a:r>
            <a:r>
              <a:rPr lang="en-US" dirty="0" smtClean="0"/>
              <a:t>code</a:t>
            </a:r>
          </a:p>
          <a:p>
            <a:endParaRPr lang="en-IN" dirty="0"/>
          </a:p>
        </p:txBody>
      </p:sp>
      <p:pic>
        <p:nvPicPr>
          <p:cNvPr id="4" name="Picture 2" descr="https://lh6.googleusercontent.com/0B4k1RVldfZHHr6OVmOLOWpKWsIfOwjIXg8KGiT4EUVLluT2dTtmgq4Do_2w32RGfz0-kq89THNi8K85_shN66J0fPtPMI9BALne7zaNFrmhy99hdsfBe5lC0ZsGgRQnkaQZblys">
            <a:extLst>
              <a:ext uri="{FF2B5EF4-FFF2-40B4-BE49-F238E27FC236}">
                <a16:creationId xmlns:a16="http://schemas.microsoft.com/office/drawing/2014/main" id="{615166DE-636D-4D2E-8902-040511B23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3900" y="2329554"/>
            <a:ext cx="1562100" cy="15335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33900" y="4578927"/>
            <a:ext cx="1991592" cy="1991592"/>
          </a:xfrm>
          <a:prstGeom prst="rect">
            <a:avLst/>
          </a:prstGeom>
        </p:spPr>
      </p:pic>
    </p:spTree>
    <p:extLst>
      <p:ext uri="{BB962C8B-B14F-4D97-AF65-F5344CB8AC3E}">
        <p14:creationId xmlns:p14="http://schemas.microsoft.com/office/powerpoint/2010/main" val="25685091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0300" y="0"/>
            <a:ext cx="7729728" cy="1188720"/>
          </a:xfrm>
        </p:spPr>
        <p:txBody>
          <a:bodyPr/>
          <a:lstStyle/>
          <a:p>
            <a:r>
              <a:rPr lang="en-US" b="1" dirty="0">
                <a:latin typeface="Times New Roman" panose="02020603050405020304" pitchFamily="18" charset="0"/>
                <a:cs typeface="Times New Roman" panose="02020603050405020304" pitchFamily="18" charset="0"/>
              </a:rPr>
              <a:t>PROJECT DEVELOPMENT PHASE</a:t>
            </a:r>
            <a:endParaRPr lang="en-US" dirty="0"/>
          </a:p>
        </p:txBody>
      </p:sp>
      <p:sp>
        <p:nvSpPr>
          <p:cNvPr id="3" name="Content Placeholder 2"/>
          <p:cNvSpPr>
            <a:spLocks noGrp="1"/>
          </p:cNvSpPr>
          <p:nvPr>
            <p:ph idx="1"/>
          </p:nvPr>
        </p:nvSpPr>
        <p:spPr>
          <a:xfrm>
            <a:off x="2120300" y="1765208"/>
            <a:ext cx="7729728" cy="3101983"/>
          </a:xfrm>
        </p:spPr>
        <p:txBody>
          <a:bodyPr>
            <a:normAutofit fontScale="25000" lnSpcReduction="20000"/>
          </a:bodyPr>
          <a:lstStyle/>
          <a:p>
            <a:r>
              <a:rPr lang="en-US" sz="7200" dirty="0"/>
              <a:t>Create IBM Service(sprint 1)</a:t>
            </a:r>
            <a:endParaRPr lang="en-IN" sz="7200" dirty="0"/>
          </a:p>
          <a:p>
            <a:r>
              <a:rPr lang="en-IN" sz="7200" dirty="0"/>
              <a:t>Creating Skills &amp; Assistant for </a:t>
            </a:r>
            <a:r>
              <a:rPr lang="en-IN" sz="7200" dirty="0" err="1"/>
              <a:t>Chatbot</a:t>
            </a:r>
            <a:endParaRPr lang="en-IN" sz="7200" dirty="0"/>
          </a:p>
          <a:p>
            <a:pPr lvl="1"/>
            <a:r>
              <a:rPr lang="en-US" sz="7200" dirty="0" err="1"/>
              <a:t>Chatbot</a:t>
            </a:r>
            <a:r>
              <a:rPr lang="en-US" sz="7200" dirty="0"/>
              <a:t> Skill Creation (sprint 1)</a:t>
            </a:r>
            <a:endParaRPr lang="en-IN" sz="7200" dirty="0"/>
          </a:p>
          <a:p>
            <a:pPr lvl="1"/>
            <a:r>
              <a:rPr lang="en-US" sz="7200" dirty="0"/>
              <a:t>Creating Savings Account Action (sprint 1)</a:t>
            </a:r>
            <a:endParaRPr lang="en-IN" sz="7200" dirty="0"/>
          </a:p>
          <a:p>
            <a:pPr lvl="1"/>
            <a:r>
              <a:rPr lang="en-US" sz="7200" dirty="0"/>
              <a:t>Creating Current Account Action (sprint 2)</a:t>
            </a:r>
            <a:endParaRPr lang="en-IN" sz="7200" dirty="0"/>
          </a:p>
          <a:p>
            <a:pPr lvl="1"/>
            <a:r>
              <a:rPr lang="en-US" sz="7200" dirty="0"/>
              <a:t>Creating Loan Account Action (sprint 2)</a:t>
            </a:r>
            <a:endParaRPr lang="en-IN" sz="7200" dirty="0"/>
          </a:p>
          <a:p>
            <a:pPr lvl="1"/>
            <a:r>
              <a:rPr lang="en-US" sz="7200" dirty="0"/>
              <a:t>Creating General Query Action (sprint 3)</a:t>
            </a:r>
            <a:endParaRPr lang="en-IN" sz="7200" dirty="0"/>
          </a:p>
          <a:p>
            <a:pPr lvl="1"/>
            <a:r>
              <a:rPr lang="en-US" sz="7200" dirty="0"/>
              <a:t>Creating Net Banking Action (sprint 3)</a:t>
            </a:r>
            <a:endParaRPr lang="en-IN" sz="7200" dirty="0"/>
          </a:p>
          <a:p>
            <a:r>
              <a:rPr lang="en-US" sz="7200" dirty="0"/>
              <a:t>Creating Assistant &amp; Integrate Flask Web Page</a:t>
            </a:r>
            <a:endParaRPr lang="en-IN" sz="7200" dirty="0"/>
          </a:p>
          <a:p>
            <a:pPr lvl="0"/>
            <a:r>
              <a:rPr lang="en-US" sz="7200" dirty="0"/>
              <a:t>Build Python Code (sprint 4)</a:t>
            </a:r>
            <a:endParaRPr lang="en-IN" sz="7200" dirty="0"/>
          </a:p>
          <a:p>
            <a:pPr lvl="0"/>
            <a:r>
              <a:rPr lang="en-US" sz="7200" dirty="0"/>
              <a:t>Build Html Code (sprint 4)</a:t>
            </a:r>
            <a:endParaRPr lang="en-IN" sz="7200" dirty="0"/>
          </a:p>
          <a:p>
            <a:pPr lvl="0"/>
            <a:r>
              <a:rPr lang="en-US" sz="7200" dirty="0"/>
              <a:t>Run the application (sprint 4)</a:t>
            </a:r>
            <a:endParaRPr lang="en-IN" sz="7200" dirty="0"/>
          </a:p>
          <a:p>
            <a:endParaRPr lang="en-IN" dirty="0"/>
          </a:p>
          <a:p>
            <a:endParaRPr lang="en-US" dirty="0"/>
          </a:p>
        </p:txBody>
      </p:sp>
    </p:spTree>
    <p:extLst>
      <p:ext uri="{BB962C8B-B14F-4D97-AF65-F5344CB8AC3E}">
        <p14:creationId xmlns:p14="http://schemas.microsoft.com/office/powerpoint/2010/main" val="33626321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Create IBM services (sprint 1)</a:t>
            </a:r>
            <a:endParaRPr lang="en-US" dirty="0"/>
          </a:p>
        </p:txBody>
      </p:sp>
      <p:pic>
        <p:nvPicPr>
          <p:cNvPr id="4" name="Content Placeholder 8">
            <a:extLst>
              <a:ext uri="{FF2B5EF4-FFF2-40B4-BE49-F238E27FC236}">
                <a16:creationId xmlns:a16="http://schemas.microsoft.com/office/drawing/2014/main" id="{8F5BF628-30D5-4080-B962-0766400D391B}"/>
              </a:ext>
            </a:extLst>
          </p:cNvPr>
          <p:cNvPicPr>
            <a:picLocks noGrp="1"/>
          </p:cNvPicPr>
          <p:nvPr>
            <p:ph idx="1"/>
          </p:nvPr>
        </p:nvPicPr>
        <p:blipFill rotWithShape="1">
          <a:blip r:embed="rId2">
            <a:extLst>
              <a:ext uri="{28A0092B-C50C-407E-A947-70E740481C1C}">
                <a14:useLocalDpi xmlns:a14="http://schemas.microsoft.com/office/drawing/2010/main" val="0"/>
              </a:ext>
            </a:extLst>
          </a:blip>
          <a:srcRect t="13141" b="5325"/>
          <a:stretch/>
        </p:blipFill>
        <p:spPr bwMode="auto">
          <a:xfrm>
            <a:off x="546263" y="2521526"/>
            <a:ext cx="5688282" cy="3710853"/>
          </a:xfrm>
          <a:prstGeom prst="rect">
            <a:avLst/>
          </a:prstGeom>
          <a:ln>
            <a:noFill/>
          </a:ln>
          <a:extLst>
            <a:ext uri="{53640926-AAD7-44D8-BBD7-CCE9431645EC}">
              <a14:shadowObscured xmlns:a14="http://schemas.microsoft.com/office/drawing/2010/main"/>
            </a:ext>
          </a:extLst>
        </p:spPr>
      </p:pic>
      <p:pic>
        <p:nvPicPr>
          <p:cNvPr id="5" name="Content Placeholder 9">
            <a:extLst>
              <a:ext uri="{FF2B5EF4-FFF2-40B4-BE49-F238E27FC236}">
                <a16:creationId xmlns:a16="http://schemas.microsoft.com/office/drawing/2014/main" id="{3BF85E62-FA37-4D10-A95C-9DF44985BF9A}"/>
              </a:ext>
            </a:extLst>
          </p:cNvPr>
          <p:cNvPicPr>
            <a:picLocks/>
          </p:cNvPicPr>
          <p:nvPr/>
        </p:nvPicPr>
        <p:blipFill rotWithShape="1">
          <a:blip r:embed="rId3">
            <a:extLst>
              <a:ext uri="{28A0092B-C50C-407E-A947-70E740481C1C}">
                <a14:useLocalDpi xmlns:a14="http://schemas.microsoft.com/office/drawing/2010/main" val="0"/>
              </a:ext>
            </a:extLst>
          </a:blip>
          <a:srcRect t="12483" b="5887"/>
          <a:stretch/>
        </p:blipFill>
        <p:spPr bwMode="auto">
          <a:xfrm>
            <a:off x="6580910" y="2521526"/>
            <a:ext cx="5141910" cy="37545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891417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677" y="105710"/>
            <a:ext cx="8187482" cy="1188720"/>
          </a:xfrm>
        </p:spPr>
        <p:txBody>
          <a:bodyPr/>
          <a:lstStyle/>
          <a:p>
            <a:r>
              <a:rPr lang="en-US" b="1" dirty="0">
                <a:latin typeface="Times New Roman" panose="02020603050405020304" pitchFamily="18" charset="0"/>
                <a:cs typeface="Times New Roman" panose="02020603050405020304" pitchFamily="18" charset="0"/>
              </a:rPr>
              <a:t>Chat bot Skill creation (sprint 1)</a:t>
            </a:r>
            <a:endParaRPr lang="en-US" dirty="0"/>
          </a:p>
        </p:txBody>
      </p:sp>
      <p:pic>
        <p:nvPicPr>
          <p:cNvPr id="4" name="Content Placeholder 6">
            <a:extLst>
              <a:ext uri="{FF2B5EF4-FFF2-40B4-BE49-F238E27FC236}">
                <a16:creationId xmlns:a16="http://schemas.microsoft.com/office/drawing/2014/main" id="{BBD65845-316D-4570-BB52-AE8EFFB830BE}"/>
              </a:ext>
            </a:extLst>
          </p:cNvPr>
          <p:cNvPicPr>
            <a:picLocks noGrp="1"/>
          </p:cNvPicPr>
          <p:nvPr>
            <p:ph idx="1"/>
          </p:nvPr>
        </p:nvPicPr>
        <p:blipFill rotWithShape="1">
          <a:blip r:embed="rId2">
            <a:extLst>
              <a:ext uri="{28A0092B-C50C-407E-A947-70E740481C1C}">
                <a14:useLocalDpi xmlns:a14="http://schemas.microsoft.com/office/drawing/2010/main" val="0"/>
              </a:ext>
            </a:extLst>
          </a:blip>
          <a:srcRect t="12212" b="5181"/>
          <a:stretch/>
        </p:blipFill>
        <p:spPr bwMode="auto">
          <a:xfrm>
            <a:off x="96982" y="2770908"/>
            <a:ext cx="6192982" cy="3364491"/>
          </a:xfrm>
          <a:prstGeom prst="rect">
            <a:avLst/>
          </a:prstGeom>
          <a:ln>
            <a:noFill/>
          </a:ln>
          <a:extLst>
            <a:ext uri="{53640926-AAD7-44D8-BBD7-CCE9431645EC}">
              <a14:shadowObscured xmlns:a14="http://schemas.microsoft.com/office/drawing/2010/main"/>
            </a:ext>
          </a:extLst>
        </p:spPr>
      </p:pic>
      <p:pic>
        <p:nvPicPr>
          <p:cNvPr id="5" name="Content Placeholder 7">
            <a:extLst>
              <a:ext uri="{FF2B5EF4-FFF2-40B4-BE49-F238E27FC236}">
                <a16:creationId xmlns:a16="http://schemas.microsoft.com/office/drawing/2014/main" id="{4E615DCD-099B-4284-8834-D757FFBBAD0E}"/>
              </a:ext>
            </a:extLst>
          </p:cNvPr>
          <p:cNvPicPr>
            <a:picLocks/>
          </p:cNvPicPr>
          <p:nvPr/>
        </p:nvPicPr>
        <p:blipFill rotWithShape="1">
          <a:blip r:embed="rId3">
            <a:extLst>
              <a:ext uri="{28A0092B-C50C-407E-A947-70E740481C1C}">
                <a14:useLocalDpi xmlns:a14="http://schemas.microsoft.com/office/drawing/2010/main" val="0"/>
              </a:ext>
            </a:extLst>
          </a:blip>
          <a:srcRect t="13305" b="5324"/>
          <a:stretch/>
        </p:blipFill>
        <p:spPr bwMode="auto">
          <a:xfrm>
            <a:off x="6539345" y="2770908"/>
            <a:ext cx="5486400" cy="33644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647365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655" y="0"/>
            <a:ext cx="10321635" cy="1224326"/>
          </a:xfrm>
        </p:spPr>
        <p:txBody>
          <a:bodyPr/>
          <a:lstStyle/>
          <a:p>
            <a:r>
              <a:rPr lang="en-US" b="1" dirty="0">
                <a:latin typeface="Times New Roman" panose="02020603050405020304" pitchFamily="18" charset="0"/>
                <a:cs typeface="Times New Roman" panose="02020603050405020304" pitchFamily="18" charset="0"/>
              </a:rPr>
              <a:t>Create Savings account action (sprint 1)</a:t>
            </a:r>
            <a:endParaRPr lang="en-US" dirty="0"/>
          </a:p>
        </p:txBody>
      </p:sp>
      <p:pic>
        <p:nvPicPr>
          <p:cNvPr id="4" name="Content Placeholder 3">
            <a:extLst>
              <a:ext uri="{FF2B5EF4-FFF2-40B4-BE49-F238E27FC236}">
                <a16:creationId xmlns:a16="http://schemas.microsoft.com/office/drawing/2014/main" id="{5C48D2DD-45A5-4AA3-8758-919F8A49374F}"/>
              </a:ext>
            </a:extLst>
          </p:cNvPr>
          <p:cNvPicPr>
            <a:picLocks noGrp="1"/>
          </p:cNvPicPr>
          <p:nvPr>
            <p:ph idx="1"/>
          </p:nvPr>
        </p:nvPicPr>
        <p:blipFill rotWithShape="1">
          <a:blip r:embed="rId2">
            <a:extLst>
              <a:ext uri="{28A0092B-C50C-407E-A947-70E740481C1C}">
                <a14:useLocalDpi xmlns:a14="http://schemas.microsoft.com/office/drawing/2010/main" val="0"/>
              </a:ext>
            </a:extLst>
          </a:blip>
          <a:srcRect t="12401" b="5325"/>
          <a:stretch/>
        </p:blipFill>
        <p:spPr bwMode="auto">
          <a:xfrm>
            <a:off x="221807" y="2008909"/>
            <a:ext cx="6019665" cy="4071072"/>
          </a:xfrm>
          <a:prstGeom prst="rect">
            <a:avLst/>
          </a:prstGeom>
          <a:ln>
            <a:noFill/>
          </a:ln>
          <a:extLst>
            <a:ext uri="{53640926-AAD7-44D8-BBD7-CCE9431645EC}">
              <a14:shadowObscured xmlns:a14="http://schemas.microsoft.com/office/drawing/2010/main"/>
            </a:ext>
          </a:extLst>
        </p:spPr>
      </p:pic>
      <p:pic>
        <p:nvPicPr>
          <p:cNvPr id="5" name="Content Placeholder 11">
            <a:extLst>
              <a:ext uri="{FF2B5EF4-FFF2-40B4-BE49-F238E27FC236}">
                <a16:creationId xmlns:a16="http://schemas.microsoft.com/office/drawing/2014/main" id="{565018D1-4628-46F5-828A-781311F011F4}"/>
              </a:ext>
            </a:extLst>
          </p:cNvPr>
          <p:cNvPicPr>
            <a:picLocks/>
          </p:cNvPicPr>
          <p:nvPr/>
        </p:nvPicPr>
        <p:blipFill rotWithShape="1">
          <a:blip r:embed="rId3">
            <a:extLst>
              <a:ext uri="{28A0092B-C50C-407E-A947-70E740481C1C}">
                <a14:useLocalDpi xmlns:a14="http://schemas.microsoft.com/office/drawing/2010/main" val="0"/>
              </a:ext>
            </a:extLst>
          </a:blip>
          <a:srcRect t="12399" b="5165"/>
          <a:stretch/>
        </p:blipFill>
        <p:spPr bwMode="auto">
          <a:xfrm>
            <a:off x="6511636" y="2008909"/>
            <a:ext cx="5375564" cy="40710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290184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3099" y="161128"/>
            <a:ext cx="9268136" cy="1335162"/>
          </a:xfrm>
        </p:spPr>
        <p:txBody>
          <a:bodyPr>
            <a:normAutofit/>
          </a:bodyPr>
          <a:lstStyle/>
          <a:p>
            <a:r>
              <a:rPr lang="en-US" b="1" dirty="0">
                <a:latin typeface="Times New Roman" panose="02020603050405020304" pitchFamily="18" charset="0"/>
                <a:cs typeface="Times New Roman" panose="02020603050405020304" pitchFamily="18" charset="0"/>
              </a:rPr>
              <a:t>Create Current account action (sprint 2)</a:t>
            </a:r>
            <a:endParaRPr lang="en-US" dirty="0"/>
          </a:p>
        </p:txBody>
      </p:sp>
      <p:pic>
        <p:nvPicPr>
          <p:cNvPr id="4" name="Content Placeholder 6">
            <a:extLst>
              <a:ext uri="{FF2B5EF4-FFF2-40B4-BE49-F238E27FC236}">
                <a16:creationId xmlns:a16="http://schemas.microsoft.com/office/drawing/2014/main" id="{EF2A5610-F2EA-4983-BA88-9C6C1EF2AB45}"/>
              </a:ext>
            </a:extLst>
          </p:cNvPr>
          <p:cNvPicPr>
            <a:picLocks noGrp="1"/>
          </p:cNvPicPr>
          <p:nvPr>
            <p:ph idx="1"/>
          </p:nvPr>
        </p:nvPicPr>
        <p:blipFill rotWithShape="1">
          <a:blip r:embed="rId2">
            <a:extLst>
              <a:ext uri="{28A0092B-C50C-407E-A947-70E740481C1C}">
                <a14:useLocalDpi xmlns:a14="http://schemas.microsoft.com/office/drawing/2010/main" val="0"/>
              </a:ext>
            </a:extLst>
          </a:blip>
          <a:srcRect t="13415" b="5873"/>
          <a:stretch/>
        </p:blipFill>
        <p:spPr bwMode="auto">
          <a:xfrm>
            <a:off x="277091" y="2144279"/>
            <a:ext cx="5472545" cy="3411393"/>
          </a:xfrm>
          <a:prstGeom prst="rect">
            <a:avLst/>
          </a:prstGeom>
          <a:ln>
            <a:noFill/>
          </a:ln>
          <a:extLst>
            <a:ext uri="{53640926-AAD7-44D8-BBD7-CCE9431645EC}">
              <a14:shadowObscured xmlns:a14="http://schemas.microsoft.com/office/drawing/2010/main"/>
            </a:ext>
          </a:extLst>
        </p:spPr>
      </p:pic>
      <p:pic>
        <p:nvPicPr>
          <p:cNvPr id="5" name="Content Placeholder 9">
            <a:extLst>
              <a:ext uri="{FF2B5EF4-FFF2-40B4-BE49-F238E27FC236}">
                <a16:creationId xmlns:a16="http://schemas.microsoft.com/office/drawing/2014/main" id="{4C0827E7-D99E-4533-8BE8-0E9F17D9D9C6}"/>
              </a:ext>
            </a:extLst>
          </p:cNvPr>
          <p:cNvPicPr>
            <a:picLocks/>
          </p:cNvPicPr>
          <p:nvPr/>
        </p:nvPicPr>
        <p:blipFill rotWithShape="1">
          <a:blip r:embed="rId3">
            <a:extLst>
              <a:ext uri="{28A0092B-C50C-407E-A947-70E740481C1C}">
                <a14:useLocalDpi xmlns:a14="http://schemas.microsoft.com/office/drawing/2010/main" val="0"/>
              </a:ext>
            </a:extLst>
          </a:blip>
          <a:srcRect t="12414" b="5714"/>
          <a:stretch/>
        </p:blipFill>
        <p:spPr bwMode="auto">
          <a:xfrm>
            <a:off x="5957454" y="2144280"/>
            <a:ext cx="5874328" cy="341139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364596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881" y="0"/>
            <a:ext cx="7729728" cy="1188720"/>
          </a:xfrm>
        </p:spPr>
        <p:txBody>
          <a:bodyPr/>
          <a:lstStyle/>
          <a:p>
            <a:r>
              <a:rPr lang="en-US" b="1" dirty="0">
                <a:latin typeface="Times New Roman" panose="02020603050405020304" pitchFamily="18" charset="0"/>
                <a:cs typeface="Times New Roman" panose="02020603050405020304" pitchFamily="18" charset="0"/>
              </a:rPr>
              <a:t>Create Loan account action (sprint 2)</a:t>
            </a:r>
            <a:endParaRPr lang="en-US" dirty="0"/>
          </a:p>
        </p:txBody>
      </p:sp>
      <p:pic>
        <p:nvPicPr>
          <p:cNvPr id="4" name="Content Placeholder 6">
            <a:extLst>
              <a:ext uri="{FF2B5EF4-FFF2-40B4-BE49-F238E27FC236}">
                <a16:creationId xmlns:a16="http://schemas.microsoft.com/office/drawing/2014/main" id="{403E71D9-D706-4EBF-946A-29C5D297068A}"/>
              </a:ext>
            </a:extLst>
          </p:cNvPr>
          <p:cNvPicPr>
            <a:picLocks noGrp="1"/>
          </p:cNvPicPr>
          <p:nvPr>
            <p:ph idx="1"/>
          </p:nvPr>
        </p:nvPicPr>
        <p:blipFill rotWithShape="1">
          <a:blip r:embed="rId2">
            <a:extLst>
              <a:ext uri="{28A0092B-C50C-407E-A947-70E740481C1C}">
                <a14:useLocalDpi xmlns:a14="http://schemas.microsoft.com/office/drawing/2010/main" val="0"/>
              </a:ext>
            </a:extLst>
          </a:blip>
          <a:srcRect t="12451" b="5600"/>
          <a:stretch/>
        </p:blipFill>
        <p:spPr bwMode="auto">
          <a:xfrm>
            <a:off x="304800" y="1814946"/>
            <a:ext cx="5624945" cy="4320454"/>
          </a:xfrm>
          <a:prstGeom prst="rect">
            <a:avLst/>
          </a:prstGeom>
          <a:ln>
            <a:noFill/>
          </a:ln>
          <a:extLst>
            <a:ext uri="{53640926-AAD7-44D8-BBD7-CCE9431645EC}">
              <a14:shadowObscured xmlns:a14="http://schemas.microsoft.com/office/drawing/2010/main"/>
            </a:ext>
          </a:extLst>
        </p:spPr>
      </p:pic>
      <p:pic>
        <p:nvPicPr>
          <p:cNvPr id="5" name="Content Placeholder 7">
            <a:extLst>
              <a:ext uri="{FF2B5EF4-FFF2-40B4-BE49-F238E27FC236}">
                <a16:creationId xmlns:a16="http://schemas.microsoft.com/office/drawing/2014/main" id="{0CF2B127-DF1A-40AE-899E-4C54AE2C44BE}"/>
              </a:ext>
            </a:extLst>
          </p:cNvPr>
          <p:cNvPicPr>
            <a:picLocks/>
          </p:cNvPicPr>
          <p:nvPr/>
        </p:nvPicPr>
        <p:blipFill rotWithShape="1">
          <a:blip r:embed="rId3">
            <a:extLst>
              <a:ext uri="{28A0092B-C50C-407E-A947-70E740481C1C}">
                <a14:useLocalDpi xmlns:a14="http://schemas.microsoft.com/office/drawing/2010/main" val="0"/>
              </a:ext>
            </a:extLst>
          </a:blip>
          <a:srcRect t="12118" b="5124"/>
          <a:stretch/>
        </p:blipFill>
        <p:spPr bwMode="auto">
          <a:xfrm>
            <a:off x="6400800" y="1814946"/>
            <a:ext cx="5694218" cy="432045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529970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4991" y="244255"/>
            <a:ext cx="7729728" cy="1188720"/>
          </a:xfrm>
        </p:spPr>
        <p:txBody>
          <a:bodyPr/>
          <a:lstStyle/>
          <a:p>
            <a:r>
              <a:rPr lang="en-US" b="1" dirty="0">
                <a:latin typeface="Times New Roman" panose="02020603050405020304" pitchFamily="18" charset="0"/>
                <a:cs typeface="Times New Roman" panose="02020603050405020304" pitchFamily="18" charset="0"/>
              </a:rPr>
              <a:t>Create General Query actions (sprint 3)</a:t>
            </a:r>
            <a:endParaRPr lang="en-US" dirty="0"/>
          </a:p>
        </p:txBody>
      </p:sp>
      <p:pic>
        <p:nvPicPr>
          <p:cNvPr id="4" name="Content Placeholder 6">
            <a:extLst>
              <a:ext uri="{FF2B5EF4-FFF2-40B4-BE49-F238E27FC236}">
                <a16:creationId xmlns:a16="http://schemas.microsoft.com/office/drawing/2014/main" id="{1C05845B-B123-4A39-AF9B-6EC1EDF2EB00}"/>
              </a:ext>
            </a:extLst>
          </p:cNvPr>
          <p:cNvPicPr>
            <a:picLocks noGrp="1"/>
          </p:cNvPicPr>
          <p:nvPr>
            <p:ph idx="1"/>
          </p:nvPr>
        </p:nvPicPr>
        <p:blipFill rotWithShape="1">
          <a:blip r:embed="rId2">
            <a:extLst>
              <a:ext uri="{28A0092B-C50C-407E-A947-70E740481C1C}">
                <a14:useLocalDpi xmlns:a14="http://schemas.microsoft.com/office/drawing/2010/main" val="0"/>
              </a:ext>
            </a:extLst>
          </a:blip>
          <a:srcRect t="11875" b="6396"/>
          <a:stretch/>
        </p:blipFill>
        <p:spPr bwMode="auto">
          <a:xfrm>
            <a:off x="488314" y="1690688"/>
            <a:ext cx="5621541" cy="4336039"/>
          </a:xfrm>
          <a:prstGeom prst="rect">
            <a:avLst/>
          </a:prstGeom>
          <a:ln>
            <a:noFill/>
          </a:ln>
          <a:extLst>
            <a:ext uri="{53640926-AAD7-44D8-BBD7-CCE9431645EC}">
              <a14:shadowObscured xmlns:a14="http://schemas.microsoft.com/office/drawing/2010/main"/>
            </a:ext>
          </a:extLst>
        </p:spPr>
      </p:pic>
      <p:pic>
        <p:nvPicPr>
          <p:cNvPr id="5" name="Content Placeholder 7">
            <a:extLst>
              <a:ext uri="{FF2B5EF4-FFF2-40B4-BE49-F238E27FC236}">
                <a16:creationId xmlns:a16="http://schemas.microsoft.com/office/drawing/2014/main" id="{97BCCF09-8D9B-4D09-B4FB-EE46FB8653AA}"/>
              </a:ext>
            </a:extLst>
          </p:cNvPr>
          <p:cNvPicPr>
            <a:picLocks/>
          </p:cNvPicPr>
          <p:nvPr/>
        </p:nvPicPr>
        <p:blipFill rotWithShape="1">
          <a:blip r:embed="rId2">
            <a:extLst>
              <a:ext uri="{28A0092B-C50C-407E-A947-70E740481C1C}">
                <a14:useLocalDpi xmlns:a14="http://schemas.microsoft.com/office/drawing/2010/main" val="0"/>
              </a:ext>
            </a:extLst>
          </a:blip>
          <a:srcRect t="11875" b="6396"/>
          <a:stretch/>
        </p:blipFill>
        <p:spPr bwMode="auto">
          <a:xfrm>
            <a:off x="6459741" y="1690687"/>
            <a:ext cx="5441314" cy="433603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063577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7390" y="161128"/>
            <a:ext cx="7729728" cy="1188720"/>
          </a:xfrm>
        </p:spPr>
        <p:txBody>
          <a:bodyPr>
            <a:normAutofit fontScale="90000"/>
          </a:bodyPr>
          <a:lstStyle/>
          <a:p>
            <a:r>
              <a:rPr lang="en-US" sz="4000" b="1" dirty="0">
                <a:latin typeface="Times New Roman" panose="02020603050405020304" pitchFamily="18" charset="0"/>
                <a:cs typeface="Times New Roman" panose="02020603050405020304" pitchFamily="18" charset="0"/>
              </a:rPr>
              <a:t>Create Net Banking account action (sprint 3)</a:t>
            </a:r>
            <a:endParaRPr lang="en-US" sz="4000" dirty="0"/>
          </a:p>
        </p:txBody>
      </p:sp>
      <p:pic>
        <p:nvPicPr>
          <p:cNvPr id="4" name="Content Placeholder 6">
            <a:extLst>
              <a:ext uri="{FF2B5EF4-FFF2-40B4-BE49-F238E27FC236}">
                <a16:creationId xmlns:a16="http://schemas.microsoft.com/office/drawing/2014/main" id="{5D24CADA-2736-48B8-A2B8-17A6F1462E36}"/>
              </a:ext>
            </a:extLst>
          </p:cNvPr>
          <p:cNvPicPr>
            <a:picLocks noGrp="1"/>
          </p:cNvPicPr>
          <p:nvPr>
            <p:ph idx="1"/>
          </p:nvPr>
        </p:nvPicPr>
        <p:blipFill rotWithShape="1">
          <a:blip r:embed="rId2">
            <a:extLst>
              <a:ext uri="{28A0092B-C50C-407E-A947-70E740481C1C}">
                <a14:useLocalDpi xmlns:a14="http://schemas.microsoft.com/office/drawing/2010/main" val="0"/>
              </a:ext>
            </a:extLst>
          </a:blip>
          <a:srcRect t="12755" b="6071"/>
          <a:stretch/>
        </p:blipFill>
        <p:spPr bwMode="auto">
          <a:xfrm>
            <a:off x="193964" y="2061153"/>
            <a:ext cx="5583381" cy="4351338"/>
          </a:xfrm>
          <a:prstGeom prst="rect">
            <a:avLst/>
          </a:prstGeom>
          <a:ln>
            <a:noFill/>
          </a:ln>
          <a:extLst>
            <a:ext uri="{53640926-AAD7-44D8-BBD7-CCE9431645EC}">
              <a14:shadowObscured xmlns:a14="http://schemas.microsoft.com/office/drawing/2010/main"/>
            </a:ext>
          </a:extLst>
        </p:spPr>
      </p:pic>
      <p:pic>
        <p:nvPicPr>
          <p:cNvPr id="5" name="Content Placeholder 7">
            <a:extLst>
              <a:ext uri="{FF2B5EF4-FFF2-40B4-BE49-F238E27FC236}">
                <a16:creationId xmlns:a16="http://schemas.microsoft.com/office/drawing/2014/main" id="{B70B519B-E8B9-41E5-99EB-A9092BCC0428}"/>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095999" y="2061153"/>
            <a:ext cx="6096001" cy="4351338"/>
          </a:xfrm>
          <a:prstGeom prst="rect">
            <a:avLst/>
          </a:prstGeom>
        </p:spPr>
      </p:pic>
    </p:spTree>
    <p:extLst>
      <p:ext uri="{BB962C8B-B14F-4D97-AF65-F5344CB8AC3E}">
        <p14:creationId xmlns:p14="http://schemas.microsoft.com/office/powerpoint/2010/main" val="35127914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OBJECTVE</a:t>
            </a:r>
            <a:endParaRPr lang="en-US" dirty="0"/>
          </a:p>
        </p:txBody>
      </p:sp>
      <p:sp>
        <p:nvSpPr>
          <p:cNvPr id="3" name="Content Placeholder 2"/>
          <p:cNvSpPr>
            <a:spLocks noGrp="1"/>
          </p:cNvSpPr>
          <p:nvPr>
            <p:ph idx="1"/>
          </p:nvPr>
        </p:nvSpPr>
        <p:spPr/>
        <p:txBody>
          <a:bodyPr/>
          <a:lstStyle/>
          <a:p>
            <a:r>
              <a:rPr lang="en-US" dirty="0" err="1"/>
              <a:t>Chatbot</a:t>
            </a:r>
            <a:r>
              <a:rPr lang="en-US" dirty="0"/>
              <a:t> can be created the services Savings account action, Current account action, loan account action, general queries and net banking related queries.</a:t>
            </a:r>
          </a:p>
          <a:p>
            <a:endParaRPr lang="en-US" dirty="0"/>
          </a:p>
        </p:txBody>
      </p:sp>
    </p:spTree>
    <p:extLst>
      <p:ext uri="{BB962C8B-B14F-4D97-AF65-F5344CB8AC3E}">
        <p14:creationId xmlns:p14="http://schemas.microsoft.com/office/powerpoint/2010/main" val="2341048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07818"/>
            <a:ext cx="7729728" cy="1188720"/>
          </a:xfrm>
        </p:spPr>
        <p:txBody>
          <a:bodyPr/>
          <a:lstStyle/>
          <a:p>
            <a:r>
              <a:rPr lang="en-US" b="1" dirty="0">
                <a:latin typeface="Times New Roman" panose="02020603050405020304" pitchFamily="18" charset="0"/>
                <a:cs typeface="Times New Roman" panose="02020603050405020304" pitchFamily="18" charset="0"/>
              </a:rPr>
              <a:t>sprint 4</a:t>
            </a:r>
            <a:endParaRPr lang="en-US" dirty="0"/>
          </a:p>
        </p:txBody>
      </p:sp>
      <p:sp>
        <p:nvSpPr>
          <p:cNvPr id="3" name="Content Placeholder 2"/>
          <p:cNvSpPr>
            <a:spLocks noGrp="1"/>
          </p:cNvSpPr>
          <p:nvPr>
            <p:ph idx="1"/>
          </p:nvPr>
        </p:nvSpPr>
        <p:spPr/>
        <p:txBody>
          <a:bodyPr/>
          <a:lstStyle/>
          <a:p>
            <a:r>
              <a:rPr lang="en-IN" dirty="0"/>
              <a:t>Creating Assistant &amp; Integrate with Flask Web Page </a:t>
            </a:r>
          </a:p>
          <a:p>
            <a:pPr lvl="0"/>
            <a:r>
              <a:rPr lang="en-IN" dirty="0"/>
              <a:t>Build Python Code</a:t>
            </a:r>
          </a:p>
          <a:p>
            <a:r>
              <a:rPr lang="en-US" dirty="0"/>
              <a:t>Build Html code</a:t>
            </a:r>
          </a:p>
          <a:p>
            <a:r>
              <a:rPr lang="en-US" dirty="0"/>
              <a:t>Run the application.</a:t>
            </a:r>
            <a:endParaRPr lang="en-IN" dirty="0"/>
          </a:p>
          <a:p>
            <a:endParaRPr lang="en-US" dirty="0"/>
          </a:p>
        </p:txBody>
      </p:sp>
    </p:spTree>
    <p:extLst>
      <p:ext uri="{BB962C8B-B14F-4D97-AF65-F5344CB8AC3E}">
        <p14:creationId xmlns:p14="http://schemas.microsoft.com/office/powerpoint/2010/main" val="4934938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180109"/>
            <a:ext cx="7729728" cy="1188720"/>
          </a:xfrm>
        </p:spPr>
        <p:txBody>
          <a:bodyPr/>
          <a:lstStyle/>
          <a:p>
            <a:r>
              <a:rPr lang="en-US" b="1" dirty="0">
                <a:latin typeface="Times New Roman" panose="02020603050405020304" pitchFamily="18" charset="0"/>
                <a:cs typeface="Times New Roman" panose="02020603050405020304" pitchFamily="18" charset="0"/>
              </a:rPr>
              <a:t>PREVIEW</a:t>
            </a:r>
            <a:endParaRPr lang="en-US" dirty="0"/>
          </a:p>
        </p:txBody>
      </p:sp>
      <p:pic>
        <p:nvPicPr>
          <p:cNvPr id="4" name="Content Placeholder 3">
            <a:extLst>
              <a:ext uri="{FF2B5EF4-FFF2-40B4-BE49-F238E27FC236}">
                <a16:creationId xmlns:a16="http://schemas.microsoft.com/office/drawing/2014/main" id="{13EEEEAB-AAC2-4502-BA42-EC3192B14721}"/>
              </a:ext>
            </a:extLst>
          </p:cNvPr>
          <p:cNvPicPr>
            <a:picLocks noGrp="1"/>
          </p:cNvPicPr>
          <p:nvPr>
            <p:ph idx="1"/>
          </p:nvPr>
        </p:nvPicPr>
        <p:blipFill rotWithShape="1">
          <a:blip r:embed="rId2">
            <a:extLst>
              <a:ext uri="{28A0092B-C50C-407E-A947-70E740481C1C}">
                <a14:useLocalDpi xmlns:a14="http://schemas.microsoft.com/office/drawing/2010/main" val="0"/>
              </a:ext>
            </a:extLst>
          </a:blip>
          <a:stretch/>
        </p:blipFill>
        <p:spPr bwMode="auto">
          <a:xfrm>
            <a:off x="2231136" y="2472170"/>
            <a:ext cx="7801712" cy="40810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390842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0"/>
            <a:ext cx="7729728" cy="1188720"/>
          </a:xfrm>
        </p:spPr>
        <p:txBody>
          <a:bodyPr/>
          <a:lstStyle/>
          <a:p>
            <a:r>
              <a:rPr lang="en-US" b="1" dirty="0">
                <a:latin typeface="Times New Roman" panose="02020603050405020304" pitchFamily="18" charset="0"/>
                <a:cs typeface="Times New Roman" panose="02020603050405020304" pitchFamily="18" charset="0"/>
              </a:rPr>
              <a:t>PREVIEW</a:t>
            </a:r>
            <a:endParaRPr lang="en-US" dirty="0"/>
          </a:p>
        </p:txBody>
      </p:sp>
      <p:pic>
        <p:nvPicPr>
          <p:cNvPr id="4" name="Content Placeholder 3">
            <a:extLst>
              <a:ext uri="{FF2B5EF4-FFF2-40B4-BE49-F238E27FC236}">
                <a16:creationId xmlns:a16="http://schemas.microsoft.com/office/drawing/2014/main" id="{835238FF-2263-4968-8174-FA5BD41BCE1F}"/>
              </a:ext>
            </a:extLst>
          </p:cNvPr>
          <p:cNvPicPr>
            <a:picLocks noGrp="1"/>
          </p:cNvPicPr>
          <p:nvPr>
            <p:ph idx="1"/>
          </p:nvPr>
        </p:nvPicPr>
        <p:blipFill rotWithShape="1">
          <a:blip r:embed="rId2">
            <a:extLst>
              <a:ext uri="{28A0092B-C50C-407E-A947-70E740481C1C}">
                <a14:useLocalDpi xmlns:a14="http://schemas.microsoft.com/office/drawing/2010/main" val="0"/>
              </a:ext>
            </a:extLst>
          </a:blip>
          <a:stretch/>
        </p:blipFill>
        <p:spPr bwMode="auto">
          <a:xfrm>
            <a:off x="2231136" y="2638425"/>
            <a:ext cx="7729728" cy="39009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702510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0"/>
            <a:ext cx="7729728" cy="1188720"/>
          </a:xfrm>
        </p:spPr>
        <p:txBody>
          <a:bodyPr/>
          <a:lstStyle/>
          <a:p>
            <a:r>
              <a:rPr lang="en-US" b="1" dirty="0">
                <a:latin typeface="Times New Roman" panose="02020603050405020304" pitchFamily="18" charset="0"/>
                <a:cs typeface="Times New Roman" panose="02020603050405020304" pitchFamily="18" charset="0"/>
              </a:rPr>
              <a:t>PREVIEW</a:t>
            </a:r>
            <a:endParaRPr lang="en-US" dirty="0"/>
          </a:p>
        </p:txBody>
      </p:sp>
      <p:pic>
        <p:nvPicPr>
          <p:cNvPr id="4" name="Content Placeholder 3">
            <a:extLst>
              <a:ext uri="{FF2B5EF4-FFF2-40B4-BE49-F238E27FC236}">
                <a16:creationId xmlns:a16="http://schemas.microsoft.com/office/drawing/2014/main" id="{8D166CB4-7381-4F3E-B648-2DACB4020D65}"/>
              </a:ext>
            </a:extLst>
          </p:cNvPr>
          <p:cNvPicPr>
            <a:picLocks noGrp="1"/>
          </p:cNvPicPr>
          <p:nvPr>
            <p:ph idx="1"/>
          </p:nvPr>
        </p:nvPicPr>
        <p:blipFill rotWithShape="1">
          <a:blip r:embed="rId2">
            <a:extLst>
              <a:ext uri="{28A0092B-C50C-407E-A947-70E740481C1C}">
                <a14:useLocalDpi xmlns:a14="http://schemas.microsoft.com/office/drawing/2010/main" val="0"/>
              </a:ext>
            </a:extLst>
          </a:blip>
          <a:stretch/>
        </p:blipFill>
        <p:spPr bwMode="auto">
          <a:xfrm>
            <a:off x="2231136" y="2638425"/>
            <a:ext cx="7729728" cy="36931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713499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133420"/>
            <a:ext cx="7729728" cy="1188720"/>
          </a:xfrm>
        </p:spPr>
        <p:txBody>
          <a:bodyPr/>
          <a:lstStyle/>
          <a:p>
            <a:r>
              <a:rPr lang="en-US" b="1" dirty="0">
                <a:latin typeface="Times New Roman" panose="02020603050405020304" pitchFamily="18" charset="0"/>
                <a:cs typeface="Times New Roman" panose="02020603050405020304" pitchFamily="18" charset="0"/>
              </a:rPr>
              <a:t>PREVIEW</a:t>
            </a:r>
            <a:endParaRPr lang="en-US" dirty="0"/>
          </a:p>
        </p:txBody>
      </p:sp>
      <p:pic>
        <p:nvPicPr>
          <p:cNvPr id="4" name="Content Placeholder 3">
            <a:extLst>
              <a:ext uri="{FF2B5EF4-FFF2-40B4-BE49-F238E27FC236}">
                <a16:creationId xmlns:a16="http://schemas.microsoft.com/office/drawing/2014/main" id="{21230233-5E59-420B-B9AF-4CBC1970408E}"/>
              </a:ext>
            </a:extLst>
          </p:cNvPr>
          <p:cNvPicPr>
            <a:picLocks noGrp="1"/>
          </p:cNvPicPr>
          <p:nvPr>
            <p:ph idx="1"/>
          </p:nvPr>
        </p:nvPicPr>
        <p:blipFill rotWithShape="1">
          <a:blip r:embed="rId2">
            <a:extLst>
              <a:ext uri="{28A0092B-C50C-407E-A947-70E740481C1C}">
                <a14:useLocalDpi xmlns:a14="http://schemas.microsoft.com/office/drawing/2010/main" val="0"/>
              </a:ext>
            </a:extLst>
          </a:blip>
          <a:stretch/>
        </p:blipFill>
        <p:spPr bwMode="auto">
          <a:xfrm>
            <a:off x="2231136" y="2638425"/>
            <a:ext cx="7729729" cy="369310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257720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5827" y="0"/>
            <a:ext cx="7729728" cy="1188720"/>
          </a:xfrm>
        </p:spPr>
        <p:txBody>
          <a:bodyPr/>
          <a:lstStyle/>
          <a:p>
            <a:r>
              <a:rPr lang="en-US" b="1" dirty="0">
                <a:latin typeface="Times New Roman" panose="02020603050405020304" pitchFamily="18" charset="0"/>
                <a:cs typeface="Times New Roman" panose="02020603050405020304" pitchFamily="18" charset="0"/>
              </a:rPr>
              <a:t>PREVIEW</a:t>
            </a:r>
            <a:endParaRPr lang="en-US" dirty="0"/>
          </a:p>
        </p:txBody>
      </p:sp>
      <p:pic>
        <p:nvPicPr>
          <p:cNvPr id="4" name="Content Placeholder 3">
            <a:extLst>
              <a:ext uri="{FF2B5EF4-FFF2-40B4-BE49-F238E27FC236}">
                <a16:creationId xmlns:a16="http://schemas.microsoft.com/office/drawing/2014/main" id="{F98D63F4-2DF0-46B9-828B-532AD7CCF533}"/>
              </a:ext>
            </a:extLst>
          </p:cNvPr>
          <p:cNvPicPr>
            <a:picLocks noGrp="1"/>
          </p:cNvPicPr>
          <p:nvPr>
            <p:ph idx="1"/>
          </p:nvPr>
        </p:nvPicPr>
        <p:blipFill rotWithShape="1">
          <a:blip r:embed="rId2">
            <a:extLst>
              <a:ext uri="{28A0092B-C50C-407E-A947-70E740481C1C}">
                <a14:useLocalDpi xmlns:a14="http://schemas.microsoft.com/office/drawing/2010/main" val="0"/>
              </a:ext>
            </a:extLst>
          </a:blip>
          <a:stretch/>
        </p:blipFill>
        <p:spPr bwMode="auto">
          <a:xfrm>
            <a:off x="2355827" y="2638425"/>
            <a:ext cx="7729728" cy="358226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221984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CONCLUSION</a:t>
            </a:r>
            <a:endParaRPr lang="en-US" dirty="0"/>
          </a:p>
        </p:txBody>
      </p:sp>
      <p:sp>
        <p:nvSpPr>
          <p:cNvPr id="3" name="Content Placeholder 2"/>
          <p:cNvSpPr>
            <a:spLocks noGrp="1"/>
          </p:cNvSpPr>
          <p:nvPr>
            <p:ph idx="1"/>
          </p:nvPr>
        </p:nvSpPr>
        <p:spPr/>
        <p:txBody>
          <a:bodyPr/>
          <a:lstStyle/>
          <a:p>
            <a:pPr algn="just">
              <a:lnSpc>
                <a:spcPct val="150000"/>
              </a:lnSpc>
            </a:pPr>
            <a:r>
              <a:rPr lang="en-US" dirty="0">
                <a:solidFill>
                  <a:srgbClr val="000000"/>
                </a:solidFill>
                <a:latin typeface="Times New Roman" panose="02020603050405020304" pitchFamily="18" charset="0"/>
                <a:cs typeface="Times New Roman" panose="02020603050405020304" pitchFamily="18" charset="0"/>
              </a:rPr>
              <a:t>It is difficult to get the information on a single interface without complications of going to multiple windows and multiple banks.</a:t>
            </a:r>
          </a:p>
          <a:p>
            <a:pPr algn="just">
              <a:lnSpc>
                <a:spcPct val="150000"/>
              </a:lnSpc>
            </a:pPr>
            <a:r>
              <a:rPr lang="en-US" dirty="0">
                <a:solidFill>
                  <a:srgbClr val="000000"/>
                </a:solidFill>
                <a:latin typeface="Times New Roman" panose="02020603050405020304" pitchFamily="18" charset="0"/>
                <a:cs typeface="Times New Roman" panose="02020603050405020304" pitchFamily="18" charset="0"/>
              </a:rPr>
              <a:t>The banking inquiry chat bot aims to remove this difficulty by providing a common end user-friendly interface to solve queries of customers as well as bank employee.</a:t>
            </a:r>
          </a:p>
          <a:p>
            <a:pPr algn="just">
              <a:lnSpc>
                <a:spcPct val="150000"/>
              </a:lnSpc>
            </a:pPr>
            <a:r>
              <a:rPr lang="en-US" dirty="0">
                <a:solidFill>
                  <a:srgbClr val="000000"/>
                </a:solidFill>
                <a:latin typeface="Times New Roman" panose="02020603050405020304" pitchFamily="18" charset="0"/>
                <a:cs typeface="Times New Roman" panose="02020603050405020304" pitchFamily="18" charset="0"/>
              </a:rPr>
              <a:t>The purpose of a chat bot system is to simulate a human conversation</a:t>
            </a:r>
            <a:endParaRPr lang="en-IN" dirty="0"/>
          </a:p>
          <a:p>
            <a:endParaRPr lang="en-US" dirty="0"/>
          </a:p>
        </p:txBody>
      </p:sp>
    </p:spTree>
    <p:extLst>
      <p:ext uri="{BB962C8B-B14F-4D97-AF65-F5344CB8AC3E}">
        <p14:creationId xmlns:p14="http://schemas.microsoft.com/office/powerpoint/2010/main" val="25580715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5385815" y="2476968"/>
            <a:ext cx="1254136" cy="843007"/>
          </a:xfrm>
        </p:spPr>
        <p:txBody>
          <a:bodyPr>
            <a:normAutofit/>
          </a:bodyPr>
          <a:lstStyle/>
          <a:p>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59801" y="1167618"/>
            <a:ext cx="7378094" cy="4922573"/>
          </a:xfrm>
        </p:spPr>
      </p:pic>
    </p:spTree>
    <p:extLst>
      <p:ext uri="{BB962C8B-B14F-4D97-AF65-F5344CB8AC3E}">
        <p14:creationId xmlns:p14="http://schemas.microsoft.com/office/powerpoint/2010/main" val="80293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ABSTRACT</a:t>
            </a:r>
            <a:endParaRPr lang="en-US" dirty="0"/>
          </a:p>
        </p:txBody>
      </p:sp>
      <p:sp>
        <p:nvSpPr>
          <p:cNvPr id="3" name="Content Placeholder 2"/>
          <p:cNvSpPr>
            <a:spLocks noGrp="1"/>
          </p:cNvSpPr>
          <p:nvPr>
            <p:ph idx="1"/>
          </p:nvPr>
        </p:nvSpPr>
        <p:spPr/>
        <p:txBody>
          <a:bodyPr/>
          <a:lstStyle/>
          <a:p>
            <a:r>
              <a:rPr lang="en-US" dirty="0"/>
              <a:t>Chat robot, a computer program that simulates human conversation, or chat, through artificial intelligence an intelligence chat bot will be used to give information.  </a:t>
            </a:r>
          </a:p>
          <a:p>
            <a:endParaRPr lang="en-US" dirty="0" smtClean="0"/>
          </a:p>
          <a:p>
            <a:r>
              <a:rPr lang="en-US" dirty="0"/>
              <a:t>User asked the queries to </a:t>
            </a:r>
            <a:r>
              <a:rPr lang="en-US" dirty="0" err="1"/>
              <a:t>chatbot</a:t>
            </a:r>
            <a:r>
              <a:rPr lang="en-US" dirty="0"/>
              <a:t> then answer the queries.   </a:t>
            </a:r>
            <a:endParaRPr lang="en-IN"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4924" y="3720251"/>
            <a:ext cx="2805240" cy="2805240"/>
          </a:xfrm>
          <a:prstGeom prst="rect">
            <a:avLst/>
          </a:prstGeom>
        </p:spPr>
      </p:pic>
    </p:spTree>
    <p:extLst>
      <p:ext uri="{BB962C8B-B14F-4D97-AF65-F5344CB8AC3E}">
        <p14:creationId xmlns:p14="http://schemas.microsoft.com/office/powerpoint/2010/main" val="2934135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LITERATURE</a:t>
            </a:r>
            <a:r>
              <a:rPr lang="en-US" b="1" dirty="0"/>
              <a:t> </a:t>
            </a:r>
            <a:r>
              <a:rPr lang="en-US" b="1" dirty="0">
                <a:latin typeface="Times New Roman" panose="02020603050405020304" pitchFamily="18" charset="0"/>
                <a:cs typeface="Times New Roman" panose="02020603050405020304" pitchFamily="18" charset="0"/>
              </a:rPr>
              <a:t>SURVEY</a:t>
            </a:r>
            <a:endParaRPr lang="en-US" dirty="0"/>
          </a:p>
        </p:txBody>
      </p:sp>
      <p:sp>
        <p:nvSpPr>
          <p:cNvPr id="3" name="Content Placeholder 2"/>
          <p:cNvSpPr>
            <a:spLocks noGrp="1"/>
          </p:cNvSpPr>
          <p:nvPr>
            <p:ph idx="1"/>
          </p:nvPr>
        </p:nvSpPr>
        <p:spPr/>
        <p:txBody>
          <a:bodyPr>
            <a:normAutofit lnSpcReduction="10000"/>
          </a:bodyPr>
          <a:lstStyle/>
          <a:p>
            <a:r>
              <a:rPr lang="en-US" dirty="0">
                <a:latin typeface="Times New Roman" panose="02020603050405020304" pitchFamily="18" charset="0"/>
                <a:cs typeface="Times New Roman" panose="02020603050405020304" pitchFamily="18" charset="0"/>
              </a:rPr>
              <a:t>BANKING WITH A CHATBOT – A STUDY ON TECHNOLOGY ACCEPTANCE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Author - </a:t>
            </a:r>
            <a:r>
              <a:rPr lang="en-IN" dirty="0" err="1">
                <a:latin typeface="Times New Roman" panose="02020603050405020304" pitchFamily="18" charset="0"/>
                <a:cs typeface="Times New Roman" panose="02020603050405020304" pitchFamily="18" charset="0"/>
              </a:rPr>
              <a:t>Mónika-Anetta</a:t>
            </a:r>
            <a:r>
              <a:rPr lang="en-IN" dirty="0">
                <a:latin typeface="Times New Roman" panose="02020603050405020304" pitchFamily="18" charset="0"/>
                <a:cs typeface="Times New Roman" panose="02020603050405020304" pitchFamily="18" charset="0"/>
              </a:rPr>
              <a:t> ALT, </a:t>
            </a:r>
            <a:r>
              <a:rPr lang="en-IN" dirty="0" err="1">
                <a:latin typeface="Times New Roman" panose="02020603050405020304" pitchFamily="18" charset="0"/>
                <a:cs typeface="Times New Roman" panose="02020603050405020304" pitchFamily="18" charset="0"/>
              </a:rPr>
              <a:t>Ibolya</a:t>
            </a:r>
            <a:r>
              <a:rPr lang="en-IN" dirty="0">
                <a:latin typeface="Times New Roman" panose="02020603050405020304" pitchFamily="18" charset="0"/>
                <a:cs typeface="Times New Roman" panose="02020603050405020304" pitchFamily="18" charset="0"/>
              </a:rPr>
              <a:t> VIZELI ,  </a:t>
            </a:r>
            <a:r>
              <a:rPr lang="en-IN" dirty="0" err="1">
                <a:latin typeface="Times New Roman" panose="02020603050405020304" pitchFamily="18" charset="0"/>
                <a:cs typeface="Times New Roman" panose="02020603050405020304" pitchFamily="18" charset="0"/>
              </a:rPr>
              <a:t>Zsuzsa</a:t>
            </a:r>
            <a:r>
              <a:rPr lang="en-IN" dirty="0">
                <a:latin typeface="Times New Roman" panose="02020603050405020304" pitchFamily="18" charset="0"/>
                <a:cs typeface="Times New Roman" panose="02020603050405020304" pitchFamily="18" charset="0"/>
              </a:rPr>
              <a:t> SĂPLĂCAN 	 </a:t>
            </a:r>
          </a:p>
          <a:p>
            <a:pPr marL="0" indent="0" algn="just">
              <a:lnSpc>
                <a:spcPct val="170000"/>
              </a:lnSpc>
              <a:buNone/>
            </a:pPr>
            <a:r>
              <a:rPr lang="en-IN" dirty="0" err="1">
                <a:latin typeface="Times New Roman" panose="02020603050405020304" pitchFamily="18" charset="0"/>
                <a:cs typeface="Times New Roman" panose="02020603050405020304" pitchFamily="18" charset="0"/>
              </a:rPr>
              <a:t>Babeş-Bolyai</a:t>
            </a:r>
            <a:r>
              <a:rPr lang="en-IN" dirty="0">
                <a:latin typeface="Times New Roman" panose="02020603050405020304" pitchFamily="18" charset="0"/>
                <a:cs typeface="Times New Roman" panose="02020603050405020304" pitchFamily="18" charset="0"/>
              </a:rPr>
              <a:t> University, Romania.</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Releasing Year- Published Online: 12 May 2021, Volume &amp; Issue: Volume 66 (2021) - Issue 1 (April 2021)</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43088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EXISTING SOLUTION</a:t>
            </a:r>
            <a:endParaRPr lang="en-US" dirty="0"/>
          </a:p>
        </p:txBody>
      </p:sp>
      <p:sp>
        <p:nvSpPr>
          <p:cNvPr id="3" name="Content Placeholder 2"/>
          <p:cNvSpPr>
            <a:spLocks noGrp="1"/>
          </p:cNvSpPr>
          <p:nvPr>
            <p:ph idx="1"/>
          </p:nvPr>
        </p:nvSpPr>
        <p:spPr/>
        <p:txBody>
          <a:bodyPr/>
          <a:lstStyle/>
          <a:p>
            <a:r>
              <a:rPr lang="en-US" dirty="0"/>
              <a:t>The implementation of </a:t>
            </a:r>
            <a:r>
              <a:rPr lang="en-US" dirty="0" err="1"/>
              <a:t>chatbot</a:t>
            </a:r>
            <a:r>
              <a:rPr lang="en-US" dirty="0"/>
              <a:t> technology is evolving rapidly in the banking industry, yet customer acceptance is </a:t>
            </a:r>
            <a:r>
              <a:rPr lang="en-US" dirty="0" smtClean="0"/>
              <a:t>behind</a:t>
            </a:r>
          </a:p>
          <a:p>
            <a:r>
              <a:rPr lang="en-US" dirty="0" smtClean="0"/>
              <a:t>The </a:t>
            </a:r>
            <a:r>
              <a:rPr lang="en-US" dirty="0"/>
              <a:t>rise of </a:t>
            </a:r>
            <a:r>
              <a:rPr lang="en-US" dirty="0" err="1"/>
              <a:t>chatbots</a:t>
            </a:r>
            <a:r>
              <a:rPr lang="en-US" dirty="0"/>
              <a:t> in the finance sector is the latest disruptive force that has changed the way customers interact. In the banking industry, the introduction of Artificial Intelligence has driven </a:t>
            </a:r>
            <a:r>
              <a:rPr lang="en-US" dirty="0" err="1"/>
              <a:t>chatbots</a:t>
            </a:r>
            <a:r>
              <a:rPr lang="en-US" dirty="0"/>
              <a:t> and changed the face of the interaction between bank and customers</a:t>
            </a:r>
            <a:endParaRPr lang="en-US" dirty="0"/>
          </a:p>
        </p:txBody>
      </p:sp>
    </p:spTree>
    <p:extLst>
      <p:ext uri="{BB962C8B-B14F-4D97-AF65-F5344CB8AC3E}">
        <p14:creationId xmlns:p14="http://schemas.microsoft.com/office/powerpoint/2010/main" val="16167455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DISADVANTAGE</a:t>
            </a:r>
            <a:endParaRPr lang="en-US" dirty="0"/>
          </a:p>
        </p:txBody>
      </p:sp>
      <p:sp>
        <p:nvSpPr>
          <p:cNvPr id="3" name="Content Placeholder 2"/>
          <p:cNvSpPr>
            <a:spLocks noGrp="1"/>
          </p:cNvSpPr>
          <p:nvPr>
            <p:ph idx="1"/>
          </p:nvPr>
        </p:nvSpPr>
        <p:spPr/>
        <p:txBody>
          <a:bodyPr/>
          <a:lstStyle/>
          <a:p>
            <a:pPr lvl="0" fontAlgn="base"/>
            <a:r>
              <a:rPr lang="en-IN" dirty="0"/>
              <a:t>Questions must be programmed beforehand. </a:t>
            </a:r>
          </a:p>
          <a:p>
            <a:pPr lvl="0" fontAlgn="base"/>
            <a:r>
              <a:rPr lang="en-IN" dirty="0"/>
              <a:t>Impersonal </a:t>
            </a:r>
          </a:p>
          <a:p>
            <a:pPr lvl="0" fontAlgn="base"/>
            <a:r>
              <a:rPr lang="en-IN" dirty="0"/>
              <a:t>Must keep information up-to-date. </a:t>
            </a:r>
          </a:p>
          <a:p>
            <a:pPr lvl="0" fontAlgn="base"/>
            <a:r>
              <a:rPr lang="en-IN" dirty="0"/>
              <a:t>Technology issues. </a:t>
            </a:r>
          </a:p>
          <a:p>
            <a:pPr algn="just">
              <a:lnSpc>
                <a:spcPct val="150000"/>
              </a:lnSpc>
            </a:pPr>
            <a:r>
              <a:rPr lang="en-IN" dirty="0"/>
              <a:t>Needs additional measures to protect identities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4924" y="3720251"/>
            <a:ext cx="2805240" cy="2805240"/>
          </a:xfrm>
          <a:prstGeom prst="rect">
            <a:avLst/>
          </a:prstGeom>
        </p:spPr>
      </p:pic>
    </p:spTree>
    <p:extLst>
      <p:ext uri="{BB962C8B-B14F-4D97-AF65-F5344CB8AC3E}">
        <p14:creationId xmlns:p14="http://schemas.microsoft.com/office/powerpoint/2010/main" val="13295754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PROPOSED SOLUTION</a:t>
            </a:r>
            <a:endParaRPr lang="en-US" dirty="0"/>
          </a:p>
        </p:txBody>
      </p:sp>
      <p:sp>
        <p:nvSpPr>
          <p:cNvPr id="3" name="Content Placeholder 2"/>
          <p:cNvSpPr>
            <a:spLocks noGrp="1"/>
          </p:cNvSpPr>
          <p:nvPr>
            <p:ph idx="1"/>
          </p:nvPr>
        </p:nvSpPr>
        <p:spPr/>
        <p:txBody>
          <a:bodyPr/>
          <a:lstStyle/>
          <a:p>
            <a:pPr algn="just">
              <a:lnSpc>
                <a:spcPct val="150000"/>
              </a:lnSpc>
            </a:pPr>
            <a:r>
              <a:rPr lang="en-US" dirty="0"/>
              <a:t>It provides the seamless customer service. Reduced cost for customer support. Saves the customer time/ It Provide the exceptional customer service at 24/7 available and multiple languages.</a:t>
            </a:r>
          </a:p>
          <a:p>
            <a:pPr algn="just">
              <a:lnSpc>
                <a:spcPct val="150000"/>
              </a:lnSpc>
            </a:pPr>
            <a:r>
              <a:rPr lang="en-US" dirty="0" err="1"/>
              <a:t>chatbot</a:t>
            </a:r>
            <a:r>
              <a:rPr lang="en-US" dirty="0"/>
              <a:t> has features like no code deployment, </a:t>
            </a:r>
            <a:r>
              <a:rPr lang="en-US" dirty="0" err="1"/>
              <a:t>omnichannel</a:t>
            </a:r>
            <a:r>
              <a:rPr lang="en-US" dirty="0"/>
              <a:t> messaging support, fall back options, sentiment analysis to add value to conversations.</a:t>
            </a:r>
          </a:p>
          <a:p>
            <a:endParaRPr lang="en-US" dirty="0"/>
          </a:p>
        </p:txBody>
      </p:sp>
    </p:spTree>
    <p:extLst>
      <p:ext uri="{BB962C8B-B14F-4D97-AF65-F5344CB8AC3E}">
        <p14:creationId xmlns:p14="http://schemas.microsoft.com/office/powerpoint/2010/main" val="31458394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ADVANTAGE</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a:t>• </a:t>
            </a:r>
            <a:r>
              <a:rPr lang="en-US" dirty="0" smtClean="0"/>
              <a:t>Availability</a:t>
            </a:r>
          </a:p>
          <a:p>
            <a:pPr marL="0" indent="0">
              <a:buNone/>
            </a:pPr>
            <a:r>
              <a:rPr lang="en-US" sz="2400" dirty="0"/>
              <a:t>	</a:t>
            </a:r>
            <a:r>
              <a:rPr lang="en-US" sz="2400" dirty="0"/>
              <a:t> </a:t>
            </a:r>
            <a:r>
              <a:rPr lang="en-US" sz="2400" dirty="0" err="1"/>
              <a:t>Chatbots</a:t>
            </a:r>
            <a:r>
              <a:rPr lang="en-US" sz="2400" dirty="0"/>
              <a:t> are available 24×7 and can respond to your customers </a:t>
            </a:r>
            <a:r>
              <a:rPr lang="en-US" sz="2400" dirty="0" smtClean="0"/>
              <a:t>instantly.</a:t>
            </a:r>
          </a:p>
          <a:p>
            <a:pPr marL="0" indent="0">
              <a:buNone/>
            </a:pPr>
            <a:r>
              <a:rPr lang="en-US" sz="2400" dirty="0"/>
              <a:t>	</a:t>
            </a:r>
            <a:r>
              <a:rPr lang="en-US" sz="2400" dirty="0" smtClean="0"/>
              <a:t>  </a:t>
            </a:r>
            <a:r>
              <a:rPr lang="en-US" sz="2400" dirty="0" err="1" smtClean="0"/>
              <a:t>chatbot</a:t>
            </a:r>
            <a:r>
              <a:rPr lang="en-US" sz="2400" dirty="0" smtClean="0"/>
              <a:t> has user friendly</a:t>
            </a:r>
            <a:endParaRPr lang="en-US" sz="2400" dirty="0"/>
          </a:p>
          <a:p>
            <a:pPr marL="0" indent="0">
              <a:buNone/>
            </a:pPr>
            <a:r>
              <a:rPr lang="en-US" dirty="0"/>
              <a:t/>
            </a:r>
            <a:br>
              <a:rPr lang="en-US" dirty="0"/>
            </a:br>
            <a:r>
              <a:rPr lang="en-US" dirty="0"/>
              <a:t>• More </a:t>
            </a:r>
            <a:r>
              <a:rPr lang="en-US" dirty="0" smtClean="0"/>
              <a:t>Engagement</a:t>
            </a:r>
          </a:p>
          <a:p>
            <a:pPr marL="0" indent="0">
              <a:buNone/>
            </a:pPr>
            <a:r>
              <a:rPr lang="en-US" dirty="0"/>
              <a:t>	</a:t>
            </a:r>
            <a:r>
              <a:rPr lang="en-US" sz="2000" dirty="0"/>
              <a:t> </a:t>
            </a:r>
            <a:r>
              <a:rPr lang="en-US" sz="2000" dirty="0" err="1"/>
              <a:t>Chatbots</a:t>
            </a:r>
            <a:r>
              <a:rPr lang="en-US" sz="2000" dirty="0"/>
              <a:t> communicate with your website visitors and social media followers in real-time</a:t>
            </a:r>
            <a:r>
              <a:rPr lang="en-US" dirty="0"/>
              <a:t>.</a:t>
            </a:r>
          </a:p>
          <a:p>
            <a:pPr marL="0" indent="0">
              <a:buNone/>
            </a:pP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974502141"/>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254</TotalTime>
  <Words>586</Words>
  <Application>Microsoft Office PowerPoint</Application>
  <PresentationFormat>Widescreen</PresentationFormat>
  <Paragraphs>105</Paragraphs>
  <Slides>37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Gill Sans MT</vt:lpstr>
      <vt:lpstr>Times New Roman</vt:lpstr>
      <vt:lpstr>Parcel</vt:lpstr>
      <vt:lpstr>SHANMUGANATHAN ENGINEERING COLLEGE  Department of Computer Science and Engineering </vt:lpstr>
      <vt:lpstr>TECHNOLOGY &amp; DOMAIN</vt:lpstr>
      <vt:lpstr>OBJECTVE</vt:lpstr>
      <vt:lpstr>ABSTRACT</vt:lpstr>
      <vt:lpstr>LITERATURE SURVEY</vt:lpstr>
      <vt:lpstr>EXISTING SOLUTION</vt:lpstr>
      <vt:lpstr>DISADVANTAGE</vt:lpstr>
      <vt:lpstr>PROPOSED SOLUTION</vt:lpstr>
      <vt:lpstr>ADVANTAGE</vt:lpstr>
      <vt:lpstr>EMPATHY MAP</vt:lpstr>
      <vt:lpstr>BRAINSTROMING &amp; IDEATION</vt:lpstr>
      <vt:lpstr>BRAINSTROMING &amp; IDEATION</vt:lpstr>
      <vt:lpstr>BRAINSTROMING &amp; IDEATION</vt:lpstr>
      <vt:lpstr>PROBLEM SOLUTION FIT</vt:lpstr>
      <vt:lpstr>SOLUTION ARCHITECTURE</vt:lpstr>
      <vt:lpstr>FUNCTIONAL REQUIREMENT</vt:lpstr>
      <vt:lpstr>  NONFUNCTIONAL REQUIREMENT  </vt:lpstr>
      <vt:lpstr>DATA FLOW DIAGRAMS</vt:lpstr>
      <vt:lpstr>DATA FLOW DIAGRAMS</vt:lpstr>
      <vt:lpstr>TECHNOLOGY ARCHITECTURE</vt:lpstr>
      <vt:lpstr>SOFTWARE REQUIREMENTS</vt:lpstr>
      <vt:lpstr>PROJECT DEVELOPMENT PHASE</vt:lpstr>
      <vt:lpstr>Create IBM services (sprint 1)</vt:lpstr>
      <vt:lpstr>Chat bot Skill creation (sprint 1)</vt:lpstr>
      <vt:lpstr>Create Savings account action (sprint 1)</vt:lpstr>
      <vt:lpstr>Create Current account action (sprint 2)</vt:lpstr>
      <vt:lpstr>Create Loan account action (sprint 2)</vt:lpstr>
      <vt:lpstr>Create General Query actions (sprint 3)</vt:lpstr>
      <vt:lpstr>Create Net Banking account action (sprint 3)</vt:lpstr>
      <vt:lpstr>sprint 4</vt:lpstr>
      <vt:lpstr>PREVIEW</vt:lpstr>
      <vt:lpstr>PREVIEW</vt:lpstr>
      <vt:lpstr>PREVIEW</vt:lpstr>
      <vt:lpstr>PREVIEW</vt:lpstr>
      <vt:lpstr>PREVIEW</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Home</dc:creator>
  <cp:lastModifiedBy>Home</cp:lastModifiedBy>
  <cp:revision>25</cp:revision>
  <dcterms:created xsi:type="dcterms:W3CDTF">2022-11-16T08:06:53Z</dcterms:created>
  <dcterms:modified xsi:type="dcterms:W3CDTF">2022-11-18T07:09:30Z</dcterms:modified>
</cp:coreProperties>
</file>